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71.xml" ContentType="application/vnd.openxmlformats-officedocument.presentationml.tags+xml"/>
  <Override PartName="/ppt/notesSlides/notesSlide1.xml" ContentType="application/vnd.openxmlformats-officedocument.presentationml.notesSlide+xml"/>
  <Override PartName="/ppt/tags/tag72.xml" ContentType="application/vnd.openxmlformats-officedocument.presentationml.tags+xml"/>
  <Override PartName="/ppt/notesSlides/notesSlide2.xml" ContentType="application/vnd.openxmlformats-officedocument.presentationml.notesSlide+xml"/>
  <Override PartName="/ppt/tags/tag73.xml" ContentType="application/vnd.openxmlformats-officedocument.presentationml.tags+xml"/>
  <Override PartName="/ppt/notesSlides/notesSlide3.xml" ContentType="application/vnd.openxmlformats-officedocument.presentationml.notesSlide+xml"/>
  <Override PartName="/ppt/tags/tag74.xml" ContentType="application/vnd.openxmlformats-officedocument.presentationml.tags+xml"/>
  <Override PartName="/ppt/notesSlides/notesSlide4.xml" ContentType="application/vnd.openxmlformats-officedocument.presentationml.notesSlide+xml"/>
  <Override PartName="/ppt/tags/tag75.xml" ContentType="application/vnd.openxmlformats-officedocument.presentationml.tags+xml"/>
  <Override PartName="/ppt/notesSlides/notesSlide5.xml" ContentType="application/vnd.openxmlformats-officedocument.presentationml.notesSlide+xml"/>
  <Override PartName="/ppt/tags/tag76.xml" ContentType="application/vnd.openxmlformats-officedocument.presentationml.tags+xml"/>
  <Override PartName="/ppt/notesSlides/notesSlide6.xml" ContentType="application/vnd.openxmlformats-officedocument.presentationml.notesSlide+xml"/>
  <Override PartName="/ppt/tags/tag77.xml" ContentType="application/vnd.openxmlformats-officedocument.presentationml.tags+xml"/>
  <Override PartName="/ppt/notesSlides/notesSlide7.xml" ContentType="application/vnd.openxmlformats-officedocument.presentationml.notesSlide+xml"/>
  <Override PartName="/ppt/tags/tag78.xml" ContentType="application/vnd.openxmlformats-officedocument.presentationml.tags+xml"/>
  <Override PartName="/ppt/notesSlides/notesSlide8.xml" ContentType="application/vnd.openxmlformats-officedocument.presentationml.notesSlide+xml"/>
  <Override PartName="/ppt/tags/tag79.xml" ContentType="application/vnd.openxmlformats-officedocument.presentationml.tags+xml"/>
  <Override PartName="/ppt/notesSlides/notesSlide9.xml" ContentType="application/vnd.openxmlformats-officedocument.presentationml.notesSlide+xml"/>
  <Override PartName="/ppt/tags/tag80.xml" ContentType="application/vnd.openxmlformats-officedocument.presentationml.tags+xml"/>
  <Override PartName="/ppt/notesSlides/notesSlide10.xml" ContentType="application/vnd.openxmlformats-officedocument.presentationml.notesSlide+xml"/>
  <Override PartName="/ppt/tags/tag81.xml" ContentType="application/vnd.openxmlformats-officedocument.presentationml.tags+xml"/>
  <Override PartName="/ppt/notesSlides/notesSlide11.xml" ContentType="application/vnd.openxmlformats-officedocument.presentationml.notesSlide+xml"/>
  <Override PartName="/ppt/tags/tag82.xml" ContentType="application/vnd.openxmlformats-officedocument.presentationml.tags+xml"/>
  <Override PartName="/ppt/notesSlides/notesSlide12.xml" ContentType="application/vnd.openxmlformats-officedocument.presentationml.notesSlide+xml"/>
  <Override PartName="/ppt/tags/tag83.xml" ContentType="application/vnd.openxmlformats-officedocument.presentationml.tags+xml"/>
  <Override PartName="/ppt/notesSlides/notesSlide13.xml" ContentType="application/vnd.openxmlformats-officedocument.presentationml.notesSlide+xml"/>
  <Override PartName="/ppt/tags/tag84.xml" ContentType="application/vnd.openxmlformats-officedocument.presentationml.tags+xml"/>
  <Override PartName="/ppt/notesSlides/notesSlide14.xml" ContentType="application/vnd.openxmlformats-officedocument.presentationml.notesSlide+xml"/>
  <Override PartName="/ppt/tags/tag85.xml" ContentType="application/vnd.openxmlformats-officedocument.presentationml.tags+xml"/>
  <Override PartName="/ppt/notesSlides/notesSlide15.xml" ContentType="application/vnd.openxmlformats-officedocument.presentationml.notesSlide+xml"/>
  <Override PartName="/ppt/tags/tag86.xml" ContentType="application/vnd.openxmlformats-officedocument.presentationml.tags+xml"/>
  <Override PartName="/ppt/notesSlides/notesSlide16.xml" ContentType="application/vnd.openxmlformats-officedocument.presentationml.notesSlide+xml"/>
  <Override PartName="/ppt/tags/tag87.xml" ContentType="application/vnd.openxmlformats-officedocument.presentationml.tags+xml"/>
  <Override PartName="/ppt/notesSlides/notesSlide17.xml" ContentType="application/vnd.openxmlformats-officedocument.presentationml.notesSlide+xml"/>
  <Override PartName="/ppt/tags/tag88.xml" ContentType="application/vnd.openxmlformats-officedocument.presentationml.tags+xml"/>
  <Override PartName="/ppt/notesSlides/notesSlide18.xml" ContentType="application/vnd.openxmlformats-officedocument.presentationml.notesSlide+xml"/>
  <Override PartName="/ppt/tags/tag89.xml" ContentType="application/vnd.openxmlformats-officedocument.presentationml.tags+xml"/>
  <Override PartName="/ppt/notesSlides/notesSlide19.xml" ContentType="application/vnd.openxmlformats-officedocument.presentationml.notesSlide+xml"/>
  <Override PartName="/ppt/tags/tag90.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4"/>
  </p:notesMasterIdLst>
  <p:handoutMasterIdLst>
    <p:handoutMasterId r:id="rId25"/>
  </p:handoutMasterIdLst>
  <p:sldIdLst>
    <p:sldId id="409" r:id="rId3"/>
    <p:sldId id="410" r:id="rId4"/>
    <p:sldId id="460" r:id="rId5"/>
    <p:sldId id="475" r:id="rId6"/>
    <p:sldId id="478" r:id="rId7"/>
    <p:sldId id="476" r:id="rId8"/>
    <p:sldId id="477" r:id="rId9"/>
    <p:sldId id="462" r:id="rId10"/>
    <p:sldId id="442" r:id="rId11"/>
    <p:sldId id="463" r:id="rId12"/>
    <p:sldId id="467" r:id="rId13"/>
    <p:sldId id="466" r:id="rId14"/>
    <p:sldId id="465" r:id="rId15"/>
    <p:sldId id="464" r:id="rId16"/>
    <p:sldId id="470" r:id="rId17"/>
    <p:sldId id="469" r:id="rId18"/>
    <p:sldId id="473" r:id="rId19"/>
    <p:sldId id="471" r:id="rId20"/>
    <p:sldId id="472" r:id="rId21"/>
    <p:sldId id="474" r:id="rId22"/>
    <p:sldId id="415"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2">
          <p15:clr>
            <a:srgbClr val="A4A3A4"/>
          </p15:clr>
        </p15:guide>
        <p15:guide id="2" pos="383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998CC"/>
    <a:srgbClr val="2D4875"/>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18" autoAdjust="0"/>
    <p:restoredTop sz="94660"/>
  </p:normalViewPr>
  <p:slideViewPr>
    <p:cSldViewPr snapToGrid="0">
      <p:cViewPr varScale="1">
        <p:scale>
          <a:sx n="114" d="100"/>
          <a:sy n="114" d="100"/>
        </p:scale>
        <p:origin x="576" y="108"/>
      </p:cViewPr>
      <p:guideLst>
        <p:guide orient="horz" pos="2132"/>
        <p:guide pos="383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字魂58号-创中黑" panose="00000500000000000000" charset="-122"/>
              <a:ea typeface="字魂58号-创中黑" panose="00000500000000000000" charset="-122"/>
              <a:cs typeface="字魂58号-创中黑" panose="0000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字魂58号-创中黑" panose="00000500000000000000" charset="-122"/>
              </a:rPr>
              <a:t>2024/1/3</a:t>
            </a:fld>
            <a:endParaRPr lang="zh-CN" altLang="en-US">
              <a:ea typeface="字魂58号-创中黑" panose="0000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字魂58号-创中黑" panose="00000500000000000000" charset="-122"/>
              <a:ea typeface="字魂58号-创中黑" panose="00000500000000000000" charset="-122"/>
              <a:cs typeface="字魂58号-创中黑" panose="0000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字魂58号-创中黑" panose="00000500000000000000" charset="-122"/>
              </a:rPr>
              <a:t>‹#›</a:t>
            </a:fld>
            <a:endParaRPr lang="zh-CN" altLang="en-US">
              <a:ea typeface="字魂58号-创中黑" panose="000005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8号-创中黑" panose="00000500000000000000" charset="-122"/>
                <a:ea typeface="字魂58号-创中黑" panose="00000500000000000000" charset="-122"/>
                <a:cs typeface="字魂58号-创中黑" panose="0000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8号-创中黑" panose="00000500000000000000" charset="-122"/>
                <a:ea typeface="字魂58号-创中黑" panose="00000500000000000000" charset="-122"/>
                <a:cs typeface="字魂58号-创中黑" panose="00000500000000000000" charset="-122"/>
              </a:defRPr>
            </a:lvl1pPr>
          </a:lstStyle>
          <a:p>
            <a:fld id="{D2A48B96-639E-45A3-A0BA-2464DFDB1FAA}" type="datetimeFigureOut">
              <a:rPr lang="zh-CN" altLang="en-US" smtClean="0"/>
              <a:t>2024/1/3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8号-创中黑" panose="00000500000000000000" charset="-122"/>
                <a:ea typeface="字魂58号-创中黑" panose="00000500000000000000" charset="-122"/>
                <a:cs typeface="字魂58号-创中黑" panose="0000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8号-创中黑" panose="00000500000000000000" charset="-122"/>
                <a:ea typeface="字魂58号-创中黑" panose="00000500000000000000" charset="-122"/>
                <a:cs typeface="字魂58号-创中黑" panose="00000500000000000000"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58号-创中黑" panose="00000500000000000000" charset="-122"/>
      </a:defRPr>
    </a:lvl1pPr>
    <a:lvl2pPr marL="4572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58号-创中黑" panose="00000500000000000000" charset="-122"/>
      </a:defRPr>
    </a:lvl2pPr>
    <a:lvl3pPr marL="9144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58号-创中黑" panose="00000500000000000000" charset="-122"/>
      </a:defRPr>
    </a:lvl3pPr>
    <a:lvl4pPr marL="13716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58号-创中黑" panose="00000500000000000000" charset="-122"/>
      </a:defRPr>
    </a:lvl4pPr>
    <a:lvl5pPr marL="18288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58号-创中黑" panose="0000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17292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01665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576330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508119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60292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55223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17361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72311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0086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640894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63378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7801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71898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15907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80720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11819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69316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Master" Target="../slideMasters/slideMaster1.xml"/><Relationship Id="rId5" Type="http://schemas.openxmlformats.org/officeDocument/2006/relationships/tags" Target="../tags/tag61.xml"/><Relationship Id="rId4" Type="http://schemas.openxmlformats.org/officeDocument/2006/relationships/tags" Target="../tags/tag6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slideMaster" Target="../slideMasters/slideMaster1.xml"/><Relationship Id="rId4" Type="http://schemas.openxmlformats.org/officeDocument/2006/relationships/tags" Target="../tags/tag65.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1.xml"/><Relationship Id="rId5" Type="http://schemas.openxmlformats.org/officeDocument/2006/relationships/tags" Target="../tags/tag70.xml"/><Relationship Id="rId4" Type="http://schemas.openxmlformats.org/officeDocument/2006/relationships/tags" Target="../tags/tag6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10" Type="http://schemas.openxmlformats.org/officeDocument/2006/relationships/hyperlink" Target="http://www.1ppt.com/moban/" TargetMode="External"/><Relationship Id="rId4" Type="http://schemas.openxmlformats.org/officeDocument/2006/relationships/tags" Target="../tags/tag39.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slideMaster" Target="../slideMasters/slideMaster1.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2024/1/3</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advClick="0" advTm="0">
        <p:random/>
      </p:transition>
    </mc:Choice>
    <mc:Fallback xmlns="">
      <p:transition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p:random/>
      </p:transition>
    </mc:Choice>
    <mc:Fallback xmlns="">
      <p:transition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advClick="0" advTm="0">
        <p:random/>
      </p:transition>
    </mc:Choice>
    <mc:Fallback xmlns="">
      <p:transition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advClick="0" advTm="0">
        <p:random/>
      </p:transition>
    </mc:Choice>
    <mc:Fallback xmlns="">
      <p:transition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2024/1/3</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14192999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2024/1/3</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169946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24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p:random/>
      </p:transition>
    </mc:Choice>
    <mc:Fallback xmlns="">
      <p:transition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p:random/>
      </p:transition>
    </mc:Choice>
    <mc:Fallback xmlns="">
      <p:transition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2024/1/3</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p:random/>
      </p:transition>
    </mc:Choice>
    <mc:Fallback xmlns="">
      <p:transition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2024/1/3</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p:random/>
      </p:transition>
    </mc:Choice>
    <mc:Fallback xmlns="">
      <p:transition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2024/1/3</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
        <p:nvSpPr>
          <p:cNvPr id="11" name="TextBox 3">
            <a:extLst>
              <a:ext uri="{FF2B5EF4-FFF2-40B4-BE49-F238E27FC236}">
                <a16:creationId xmlns:a16="http://schemas.microsoft.com/office/drawing/2014/main" id="{6CD851AB-A624-049A-4A65-E301202A66B6}"/>
              </a:ext>
            </a:extLst>
          </p:cNvPr>
          <p:cNvSpPr txBox="1"/>
          <p:nvPr userDrawn="1"/>
        </p:nvSpPr>
        <p:spPr>
          <a:xfrm>
            <a:off x="1615605" y="6739570"/>
            <a:ext cx="1800200"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10"/>
              </a:rPr>
              <a:t>PPT</a:t>
            </a:r>
            <a:r>
              <a:rPr lang="zh-CN" altLang="en-US" sz="100" dirty="0">
                <a:solidFill>
                  <a:prstClr val="black"/>
                </a:solidFill>
                <a:latin typeface="微软雅黑" panose="020B0503020204020204" pitchFamily="34" charset="-122"/>
                <a:ea typeface="微软雅黑" panose="020B0503020204020204" pitchFamily="34" charset="-122"/>
                <a:hlinkClick r:id="rId10"/>
              </a:rPr>
              <a:t>模板</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http://www.1ppt.com/moban/</a:t>
            </a:r>
            <a:r>
              <a:rPr lang="zh-CN" altLang="en-US" sz="100" dirty="0">
                <a:solidFill>
                  <a:prstClr val="black"/>
                </a:solidFill>
                <a:latin typeface="微软雅黑" panose="020B0503020204020204" pitchFamily="34" charset="-122"/>
                <a:ea typeface="微软雅黑" panose="020B0503020204020204" pitchFamily="34" charset="-122"/>
              </a:rPr>
              <a:t> </a:t>
            </a:r>
            <a:endParaRPr lang="en-US" altLang="zh-CN" sz="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2567378"/>
      </p:ext>
    </p:extLst>
  </p:cSld>
  <p:clrMapOvr>
    <a:masterClrMapping/>
  </p:clrMapOvr>
  <mc:AlternateContent xmlns:mc="http://schemas.openxmlformats.org/markup-compatibility/2006" xmlns:p14="http://schemas.microsoft.com/office/powerpoint/2010/main">
    <mc:Choice Requires="p14">
      <p:transition advClick="0" advTm="0">
        <p:random/>
      </p:transition>
    </mc:Choice>
    <mc:Fallback xmlns="">
      <p:transition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2024/1/3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p:random/>
      </p:transition>
    </mc:Choice>
    <mc:Fallback xmlns="">
      <p:transition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2024/1/3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p:random/>
      </p:transition>
    </mc:Choice>
    <mc:Fallback xmlns="">
      <p:transition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2024/1/3</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advClick="0" advTm="0">
        <p:random/>
      </p:transition>
    </mc:Choice>
    <mc:Fallback xmlns="">
      <p:transition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字魂58号-创中黑" panose="00000500000000000000" charset="-122"/>
                <a:ea typeface="字魂58号-创中黑" panose="00000500000000000000" charset="-122"/>
                <a:cs typeface="字魂58号-创中黑" panose="00000500000000000000" charset="-122"/>
              </a:defRPr>
            </a:lvl1pPr>
          </a:lstStyle>
          <a:p>
            <a:fld id="{760FBDFE-C587-4B4C-A407-44438C67B59E}" type="datetimeFigureOut">
              <a:rPr lang="zh-CN" altLang="en-US" smtClean="0"/>
              <a:t>2024/1/3</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字魂58号-创中黑" panose="00000500000000000000" charset="-122"/>
                <a:ea typeface="字魂58号-创中黑" panose="00000500000000000000" charset="-122"/>
                <a:cs typeface="字魂58号-创中黑" panose="00000500000000000000"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字魂58号-创中黑" panose="00000500000000000000" charset="-122"/>
                <a:ea typeface="字魂58号-创中黑" panose="00000500000000000000" charset="-122"/>
                <a:cs typeface="字魂58号-创中黑" panose="00000500000000000000"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advClick="0" advTm="0">
        <p:random/>
      </p:transition>
    </mc:Choice>
    <mc:Fallback xmlns="">
      <p:transition advClick="0" advTm="0">
        <p:random/>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字魂58号-创中黑" panose="00000500000000000000" charset="-122"/>
          <a:ea typeface="字魂58号-创中黑" panose="00000500000000000000" charset="-122"/>
          <a:cs typeface="字魂58号-创中黑" panose="000005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字魂58号-创中黑" panose="00000500000000000000" charset="-122"/>
          <a:ea typeface="字魂58号-创中黑" panose="00000500000000000000" charset="-122"/>
          <a:cs typeface="字魂58号-创中黑" panose="0000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字魂58号-创中黑" panose="00000500000000000000" charset="-122"/>
          <a:ea typeface="字魂58号-创中黑" panose="00000500000000000000" charset="-122"/>
          <a:cs typeface="字魂58号-创中黑" panose="0000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字魂58号-创中黑" panose="00000500000000000000" charset="-122"/>
          <a:ea typeface="字魂58号-创中黑" panose="00000500000000000000" charset="-122"/>
          <a:cs typeface="字魂58号-创中黑" panose="0000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字魂58号-创中黑" panose="00000500000000000000" charset="-122"/>
          <a:ea typeface="字魂58号-创中黑" panose="00000500000000000000" charset="-122"/>
          <a:cs typeface="字魂58号-创中黑" panose="0000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字魂58号-创中黑" panose="00000500000000000000" charset="-122"/>
          <a:ea typeface="字魂58号-创中黑" panose="00000500000000000000" charset="-122"/>
          <a:cs typeface="字魂58号-创中黑" panose="0000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276581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7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79.xml"/><Relationship Id="rId5" Type="http://schemas.openxmlformats.org/officeDocument/2006/relationships/image" Target="../media/image7.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80.xml"/><Relationship Id="rId5" Type="http://schemas.openxmlformats.org/officeDocument/2006/relationships/image" Target="../media/image8.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81.xml"/><Relationship Id="rId5" Type="http://schemas.openxmlformats.org/officeDocument/2006/relationships/image" Target="../media/image9.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82.xml"/><Relationship Id="rId5" Type="http://schemas.openxmlformats.org/officeDocument/2006/relationships/image" Target="../media/image10.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83.xml"/><Relationship Id="rId5" Type="http://schemas.openxmlformats.org/officeDocument/2006/relationships/image" Target="../media/image11.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84.xml"/><Relationship Id="rId5" Type="http://schemas.openxmlformats.org/officeDocument/2006/relationships/image" Target="../media/image12.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85.xml"/><Relationship Id="rId5" Type="http://schemas.openxmlformats.org/officeDocument/2006/relationships/image" Target="../media/image13.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86.xml"/><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87.xml"/><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88.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72.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89.xml"/><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90.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73.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74.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75.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77.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8.xml"/><Relationship Id="rId5" Type="http://schemas.openxmlformats.org/officeDocument/2006/relationships/image" Target="../media/image6.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a:off x="0" y="0"/>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THINGS!</a:t>
            </a:r>
            <a:endParaRPr lang="zh-CN" altLang="en-US" sz="1200" b="1" dirty="0">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7" name="矩形 6"/>
          <p:cNvSpPr/>
          <p:nvPr/>
        </p:nvSpPr>
        <p:spPr>
          <a:xfrm>
            <a:off x="1557020" y="651510"/>
            <a:ext cx="6029325" cy="2975610"/>
          </a:xfrm>
          <a:prstGeom prst="rect">
            <a:avLst/>
          </a:prstGeom>
          <a:solidFill>
            <a:schemeClr val="bg1">
              <a:alpha val="11000"/>
            </a:schemeClr>
          </a:solidFill>
          <a:ln w="85725" cmpd="sng">
            <a:noFill/>
            <a:prstDash val="solid"/>
          </a:ln>
          <a:effectLst>
            <a:outerShdw blurRad="254000" dist="38100" dir="6120000" sx="104000" sy="104000" algn="tl" rotWithShape="0">
              <a:schemeClr val="bg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a:off x="4171315" y="1816735"/>
            <a:ext cx="6486525" cy="3499485"/>
          </a:xfrm>
          <a:prstGeom prst="rect">
            <a:avLst/>
          </a:prstGeom>
          <a:gradFill>
            <a:gsLst>
              <a:gs pos="0">
                <a:schemeClr val="tx2">
                  <a:lumMod val="75000"/>
                  <a:lumOff val="25000"/>
                  <a:alpha val="0"/>
                </a:schemeClr>
              </a:gs>
              <a:gs pos="86000">
                <a:schemeClr val="accent1">
                  <a:lumMod val="50000"/>
                  <a:alpha val="58000"/>
                </a:schemeClr>
              </a:gs>
            </a:gsLst>
            <a:lin ang="3600000" scaled="0"/>
          </a:gradFill>
          <a:ln w="85725" cmpd="sng">
            <a:noFill/>
            <a:prstDash val="solid"/>
          </a:ln>
          <a:effectLst>
            <a:outerShdw blurRad="254000" dist="38100" dir="6120000" sx="104000" sy="104000" algn="tl" rotWithShape="0">
              <a:srgbClr val="2D4875">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圆角 18"/>
          <p:cNvSpPr/>
          <p:nvPr/>
        </p:nvSpPr>
        <p:spPr>
          <a:xfrm>
            <a:off x="4672330" y="4631055"/>
            <a:ext cx="2545080" cy="429895"/>
          </a:xfrm>
          <a:prstGeom prst="roundRect">
            <a:avLst>
              <a:gd name="adj" fmla="val 0"/>
            </a:avLst>
          </a:prstGeom>
          <a:noFill/>
          <a:ln w="28575">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3801072" y="4615169"/>
            <a:ext cx="3908467" cy="461665"/>
          </a:xfrm>
          <a:prstGeom prst="rect">
            <a:avLst/>
          </a:prstGeom>
          <a:noFill/>
        </p:spPr>
        <p:txBody>
          <a:bodyPr wrap="square" rtlCol="0">
            <a:spAutoFit/>
          </a:bodyPr>
          <a:lstStyle/>
          <a:p>
            <a:pPr algn="ctr"/>
            <a:r>
              <a:rPr lang="en-US" altLang="zh-CN" sz="2400" dirty="0">
                <a:solidFill>
                  <a:srgbClr val="FFFFFF"/>
                </a:solidFill>
                <a:latin typeface="Times New Roman" panose="02020603050405020304" pitchFamily="18" charset="0"/>
                <a:cs typeface="Times New Roman" panose="02020603050405020304" pitchFamily="18" charset="0"/>
                <a:sym typeface="+mn-lt"/>
              </a:rPr>
              <a:t>12119370118_</a:t>
            </a:r>
            <a:r>
              <a:rPr lang="zh-CN" altLang="en-US" sz="2400" dirty="0">
                <a:solidFill>
                  <a:srgbClr val="FFFFFF"/>
                </a:solidFill>
                <a:latin typeface="Times New Roman" panose="02020603050405020304" pitchFamily="18" charset="0"/>
                <a:cs typeface="Times New Roman" panose="02020603050405020304" pitchFamily="18" charset="0"/>
                <a:sym typeface="+mn-lt"/>
              </a:rPr>
              <a:t>何振宇</a:t>
            </a:r>
            <a:endParaRPr lang="en-US" altLang="zh-CN" sz="2400" dirty="0">
              <a:solidFill>
                <a:srgbClr val="FFFFFF"/>
              </a:solidFill>
              <a:latin typeface="Times New Roman" panose="02020603050405020304" pitchFamily="18" charset="0"/>
              <a:cs typeface="Times New Roman" panose="02020603050405020304" pitchFamily="18" charset="0"/>
              <a:sym typeface="+mn-lt"/>
            </a:endParaRPr>
          </a:p>
        </p:txBody>
      </p:sp>
      <p:sp>
        <p:nvSpPr>
          <p:cNvPr id="22" name="文本框 21"/>
          <p:cNvSpPr txBox="1"/>
          <p:nvPr/>
        </p:nvSpPr>
        <p:spPr>
          <a:xfrm>
            <a:off x="2539365" y="4132580"/>
            <a:ext cx="7099300" cy="183515"/>
          </a:xfrm>
          <a:prstGeom prst="rect">
            <a:avLst/>
          </a:prstGeom>
          <a:noFill/>
        </p:spPr>
        <p:txBody>
          <a:bodyPr wrap="square" rtlCol="0">
            <a:spAutoFit/>
          </a:bodyPr>
          <a:lstStyle/>
          <a:p>
            <a:pPr algn="dist"/>
            <a:r>
              <a:rPr lang="en-US" altLang="zh-CN" sz="600" dirty="0">
                <a:solidFill>
                  <a:schemeClr val="bg1"/>
                </a:solidFill>
                <a:cs typeface="+mn-ea"/>
                <a:sym typeface="+mn-lt"/>
              </a:rPr>
              <a:t>A SIMPLE AND NICE TEMPLATE HOPE YOU LIKE BY VITO RAY</a:t>
            </a:r>
          </a:p>
        </p:txBody>
      </p:sp>
      <p:cxnSp>
        <p:nvCxnSpPr>
          <p:cNvPr id="2" name="直接连接符 1"/>
          <p:cNvCxnSpPr/>
          <p:nvPr/>
        </p:nvCxnSpPr>
        <p:spPr>
          <a:xfrm>
            <a:off x="2726690" y="498221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2176780" y="1158875"/>
            <a:ext cx="2094865" cy="2257425"/>
            <a:chOff x="3369" y="2936"/>
            <a:chExt cx="2653" cy="2882"/>
          </a:xfrm>
        </p:grpSpPr>
        <p:cxnSp>
          <p:nvCxnSpPr>
            <p:cNvPr id="24" name="直接连接符 23"/>
            <p:cNvCxnSpPr/>
            <p:nvPr/>
          </p:nvCxnSpPr>
          <p:spPr>
            <a:xfrm flipV="1">
              <a:off x="6011" y="2936"/>
              <a:ext cx="0" cy="598"/>
            </a:xfrm>
            <a:prstGeom prst="line">
              <a:avLst/>
            </a:prstGeom>
            <a:ln w="666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flipV="1">
              <a:off x="3369" y="5767"/>
              <a:ext cx="1181" cy="4"/>
            </a:xfrm>
            <a:prstGeom prst="line">
              <a:avLst/>
            </a:prstGeom>
            <a:ln w="666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3393" y="2936"/>
              <a:ext cx="12" cy="2882"/>
            </a:xfrm>
            <a:prstGeom prst="line">
              <a:avLst/>
            </a:prstGeom>
            <a:ln w="666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3389" y="2961"/>
              <a:ext cx="2633" cy="10"/>
            </a:xfrm>
            <a:prstGeom prst="line">
              <a:avLst/>
            </a:prstGeom>
            <a:ln w="666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31" name="椭圆 30"/>
          <p:cNvSpPr/>
          <p:nvPr/>
        </p:nvSpPr>
        <p:spPr>
          <a:xfrm rot="19080000">
            <a:off x="2817495" y="1812290"/>
            <a:ext cx="447675" cy="468630"/>
          </a:xfrm>
          <a:prstGeom prst="ellipse">
            <a:avLst/>
          </a:prstGeom>
          <a:gradFill>
            <a:gsLst>
              <a:gs pos="0">
                <a:schemeClr val="bg1"/>
              </a:gs>
              <a:gs pos="86000">
                <a:schemeClr val="bg1">
                  <a:lumMod val="95000"/>
                  <a:alpha val="1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descr="7b0a20202020227461726765744d6f64756c65223a20226b6f6e6c696e65666f6e7473220a7d0a"/>
          <p:cNvSpPr txBox="1"/>
          <p:nvPr/>
        </p:nvSpPr>
        <p:spPr>
          <a:xfrm>
            <a:off x="3109595" y="1826260"/>
            <a:ext cx="6126480" cy="1107996"/>
          </a:xfrm>
          <a:prstGeom prst="rect">
            <a:avLst/>
          </a:prstGeom>
          <a:noFill/>
        </p:spPr>
        <p:txBody>
          <a:bodyPr wrap="square" rtlCol="0">
            <a:spAutoFit/>
          </a:bodyPr>
          <a:lstStyle/>
          <a:p>
            <a:pPr algn="ctr"/>
            <a:r>
              <a:rPr lang="en-US" altLang="zh-CN" sz="6600" dirty="0" err="1">
                <a:solidFill>
                  <a:srgbClr val="FFFFFF"/>
                </a:solidFill>
                <a:latin typeface="Times New Roman" panose="02020603050405020304" pitchFamily="18" charset="0"/>
                <a:cs typeface="Times New Roman" panose="02020603050405020304" pitchFamily="18" charset="0"/>
                <a:sym typeface="+mn-lt"/>
              </a:rPr>
              <a:t>Coursedesign_</a:t>
            </a:r>
            <a:r>
              <a:rPr lang="en-US" altLang="zh-CN" sz="6600" dirty="0" err="1">
                <a:solidFill>
                  <a:srgbClr val="FFFFFF"/>
                </a:solidFill>
                <a:latin typeface="Times New Roman" panose="02020603050405020304" pitchFamily="18" charset="0"/>
                <a:cs typeface="Times New Roman" panose="02020603050405020304" pitchFamily="18" charset="0"/>
              </a:rPr>
              <a:t>Ⅲ</a:t>
            </a:r>
            <a:endParaRPr lang="en-US" altLang="zh-CN" sz="6600" dirty="0">
              <a:solidFill>
                <a:srgbClr val="FFFFFF"/>
              </a:solidFill>
              <a:latin typeface="Times New Roman" panose="02020603050405020304" pitchFamily="18" charset="0"/>
              <a:cs typeface="Times New Roman" panose="02020603050405020304" pitchFamily="18" charset="0"/>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advClick="0" advTm="0">
        <p:random/>
      </p:transition>
    </mc:Choice>
    <mc:Fallback xmlns="">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arn(inVertical)">
                                      <p:cBhvr>
                                        <p:cTn id="10" dur="500"/>
                                        <p:tgtEl>
                                          <p:spTgt spid="31"/>
                                        </p:tgtEl>
                                      </p:cBhvr>
                                    </p:animEffect>
                                  </p:childTnLst>
                                </p:cTn>
                              </p:par>
                            </p:childTnLst>
                          </p:cTn>
                        </p:par>
                        <p:par>
                          <p:cTn id="11" fill="hold">
                            <p:stCondLst>
                              <p:cond delay="500"/>
                            </p:stCondLst>
                            <p:childTnLst>
                              <p:par>
                                <p:cTn id="12" presetID="55"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strVal val="#ppt_w*0.70"/>
                                          </p:val>
                                        </p:tav>
                                        <p:tav tm="100000">
                                          <p:val>
                                            <p:strVal val="#ppt_w"/>
                                          </p:val>
                                        </p:tav>
                                      </p:tavLst>
                                    </p:anim>
                                    <p:anim calcmode="lin" valueType="num">
                                      <p:cBhvr>
                                        <p:cTn id="20" dur="1000" fill="hold"/>
                                        <p:tgtEl>
                                          <p:spTgt spid="12"/>
                                        </p:tgtEl>
                                        <p:attrNameLst>
                                          <p:attrName>ppt_h</p:attrName>
                                        </p:attrNameLst>
                                      </p:cBhvr>
                                      <p:tavLst>
                                        <p:tav tm="0">
                                          <p:val>
                                            <p:strVal val="#ppt_h"/>
                                          </p:val>
                                        </p:tav>
                                        <p:tav tm="100000">
                                          <p:val>
                                            <p:strVal val="#ppt_h"/>
                                          </p:val>
                                        </p:tav>
                                      </p:tavLst>
                                    </p:anim>
                                    <p:animEffect transition="in" filter="fade">
                                      <p:cBhvr>
                                        <p:cTn id="21" dur="1000"/>
                                        <p:tgtEl>
                                          <p:spTgt spid="12"/>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1000" fill="hold"/>
                                        <p:tgtEl>
                                          <p:spTgt spid="13"/>
                                        </p:tgtEl>
                                        <p:attrNameLst>
                                          <p:attrName>ppt_w</p:attrName>
                                        </p:attrNameLst>
                                      </p:cBhvr>
                                      <p:tavLst>
                                        <p:tav tm="0">
                                          <p:val>
                                            <p:strVal val="#ppt_w*0.70"/>
                                          </p:val>
                                        </p:tav>
                                        <p:tav tm="100000">
                                          <p:val>
                                            <p:strVal val="#ppt_w"/>
                                          </p:val>
                                        </p:tav>
                                      </p:tavLst>
                                    </p:anim>
                                    <p:anim calcmode="lin" valueType="num">
                                      <p:cBhvr>
                                        <p:cTn id="25" dur="1000" fill="hold"/>
                                        <p:tgtEl>
                                          <p:spTgt spid="13"/>
                                        </p:tgtEl>
                                        <p:attrNameLst>
                                          <p:attrName>ppt_h</p:attrName>
                                        </p:attrNameLst>
                                      </p:cBhvr>
                                      <p:tavLst>
                                        <p:tav tm="0">
                                          <p:val>
                                            <p:strVal val="#ppt_h"/>
                                          </p:val>
                                        </p:tav>
                                        <p:tav tm="100000">
                                          <p:val>
                                            <p:strVal val="#ppt_h"/>
                                          </p:val>
                                        </p:tav>
                                      </p:tavLst>
                                    </p:anim>
                                    <p:animEffect transition="in" filter="fade">
                                      <p:cBhvr>
                                        <p:cTn id="26" dur="1000"/>
                                        <p:tgtEl>
                                          <p:spTgt spid="13"/>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1000" fill="hold"/>
                                        <p:tgtEl>
                                          <p:spTgt spid="14"/>
                                        </p:tgtEl>
                                        <p:attrNameLst>
                                          <p:attrName>ppt_w</p:attrName>
                                        </p:attrNameLst>
                                      </p:cBhvr>
                                      <p:tavLst>
                                        <p:tav tm="0">
                                          <p:val>
                                            <p:strVal val="#ppt_w*0.70"/>
                                          </p:val>
                                        </p:tav>
                                        <p:tav tm="100000">
                                          <p:val>
                                            <p:strVal val="#ppt_w"/>
                                          </p:val>
                                        </p:tav>
                                      </p:tavLst>
                                    </p:anim>
                                    <p:anim calcmode="lin" valueType="num">
                                      <p:cBhvr>
                                        <p:cTn id="30" dur="1000" fill="hold"/>
                                        <p:tgtEl>
                                          <p:spTgt spid="14"/>
                                        </p:tgtEl>
                                        <p:attrNameLst>
                                          <p:attrName>ppt_h</p:attrName>
                                        </p:attrNameLst>
                                      </p:cBhvr>
                                      <p:tavLst>
                                        <p:tav tm="0">
                                          <p:val>
                                            <p:strVal val="#ppt_h"/>
                                          </p:val>
                                        </p:tav>
                                        <p:tav tm="100000">
                                          <p:val>
                                            <p:strVal val="#ppt_h"/>
                                          </p:val>
                                        </p:tav>
                                      </p:tavLst>
                                    </p:anim>
                                    <p:animEffect transition="in" filter="fade">
                                      <p:cBhvr>
                                        <p:cTn id="31" dur="1000"/>
                                        <p:tgtEl>
                                          <p:spTgt spid="14"/>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strVal val="#ppt_w*0.70"/>
                                          </p:val>
                                        </p:tav>
                                        <p:tav tm="100000">
                                          <p:val>
                                            <p:strVal val="#ppt_w"/>
                                          </p:val>
                                        </p:tav>
                                      </p:tavLst>
                                    </p:anim>
                                    <p:anim calcmode="lin" valueType="num">
                                      <p:cBhvr>
                                        <p:cTn id="35" dur="1000" fill="hold"/>
                                        <p:tgtEl>
                                          <p:spTgt spid="11"/>
                                        </p:tgtEl>
                                        <p:attrNameLst>
                                          <p:attrName>ppt_h</p:attrName>
                                        </p:attrNameLst>
                                      </p:cBhvr>
                                      <p:tavLst>
                                        <p:tav tm="0">
                                          <p:val>
                                            <p:strVal val="#ppt_h"/>
                                          </p:val>
                                        </p:tav>
                                        <p:tav tm="100000">
                                          <p:val>
                                            <p:strVal val="#ppt_h"/>
                                          </p:val>
                                        </p:tav>
                                      </p:tavLst>
                                    </p:anim>
                                    <p:animEffect transition="in" filter="fade">
                                      <p:cBhvr>
                                        <p:cTn id="36" dur="1000"/>
                                        <p:tgtEl>
                                          <p:spTgt spid="11"/>
                                        </p:tgtEl>
                                      </p:cBhvr>
                                    </p:animEffect>
                                  </p:childTnLst>
                                </p:cTn>
                              </p:par>
                              <p:par>
                                <p:cTn id="37" presetID="55"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1000" fill="hold"/>
                                        <p:tgtEl>
                                          <p:spTgt spid="10"/>
                                        </p:tgtEl>
                                        <p:attrNameLst>
                                          <p:attrName>ppt_w</p:attrName>
                                        </p:attrNameLst>
                                      </p:cBhvr>
                                      <p:tavLst>
                                        <p:tav tm="0">
                                          <p:val>
                                            <p:strVal val="#ppt_w*0.70"/>
                                          </p:val>
                                        </p:tav>
                                        <p:tav tm="100000">
                                          <p:val>
                                            <p:strVal val="#ppt_w"/>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animEffect transition="in" filter="fade">
                                      <p:cBhvr>
                                        <p:cTn id="41" dur="1000"/>
                                        <p:tgtEl>
                                          <p:spTgt spid="10"/>
                                        </p:tgtEl>
                                      </p:cBhvr>
                                    </p:animEffect>
                                  </p:childTnLst>
                                </p:cTn>
                              </p:par>
                              <p:par>
                                <p:cTn id="42" presetID="55"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p:cTn id="44" dur="1000" fill="hold"/>
                                        <p:tgtEl>
                                          <p:spTgt spid="9"/>
                                        </p:tgtEl>
                                        <p:attrNameLst>
                                          <p:attrName>ppt_w</p:attrName>
                                        </p:attrNameLst>
                                      </p:cBhvr>
                                      <p:tavLst>
                                        <p:tav tm="0">
                                          <p:val>
                                            <p:strVal val="#ppt_w*0.70"/>
                                          </p:val>
                                        </p:tav>
                                        <p:tav tm="100000">
                                          <p:val>
                                            <p:strVal val="#ppt_w"/>
                                          </p:val>
                                        </p:tav>
                                      </p:tavLst>
                                    </p:anim>
                                    <p:anim calcmode="lin" valueType="num">
                                      <p:cBhvr>
                                        <p:cTn id="45" dur="1000" fill="hold"/>
                                        <p:tgtEl>
                                          <p:spTgt spid="9"/>
                                        </p:tgtEl>
                                        <p:attrNameLst>
                                          <p:attrName>ppt_h</p:attrName>
                                        </p:attrNameLst>
                                      </p:cBhvr>
                                      <p:tavLst>
                                        <p:tav tm="0">
                                          <p:val>
                                            <p:strVal val="#ppt_h"/>
                                          </p:val>
                                        </p:tav>
                                        <p:tav tm="100000">
                                          <p:val>
                                            <p:strVal val="#ppt_h"/>
                                          </p:val>
                                        </p:tav>
                                      </p:tavLst>
                                    </p:anim>
                                    <p:animEffect transition="in" filter="fade">
                                      <p:cBhvr>
                                        <p:cTn id="46" dur="1000"/>
                                        <p:tgtEl>
                                          <p:spTgt spid="9"/>
                                        </p:tgtEl>
                                      </p:cBhvr>
                                    </p:animEffect>
                                  </p:childTnLst>
                                </p:cTn>
                              </p:par>
                              <p:par>
                                <p:cTn id="47" presetID="55"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1000" fill="hold"/>
                                        <p:tgtEl>
                                          <p:spTgt spid="6"/>
                                        </p:tgtEl>
                                        <p:attrNameLst>
                                          <p:attrName>ppt_w</p:attrName>
                                        </p:attrNameLst>
                                      </p:cBhvr>
                                      <p:tavLst>
                                        <p:tav tm="0">
                                          <p:val>
                                            <p:strVal val="#ppt_w*0.70"/>
                                          </p:val>
                                        </p:tav>
                                        <p:tav tm="100000">
                                          <p:val>
                                            <p:strVal val="#ppt_w"/>
                                          </p:val>
                                        </p:tav>
                                      </p:tavLst>
                                    </p:anim>
                                    <p:anim calcmode="lin" valueType="num">
                                      <p:cBhvr>
                                        <p:cTn id="50" dur="1000" fill="hold"/>
                                        <p:tgtEl>
                                          <p:spTgt spid="6"/>
                                        </p:tgtEl>
                                        <p:attrNameLst>
                                          <p:attrName>ppt_h</p:attrName>
                                        </p:attrNameLst>
                                      </p:cBhvr>
                                      <p:tavLst>
                                        <p:tav tm="0">
                                          <p:val>
                                            <p:strVal val="#ppt_h"/>
                                          </p:val>
                                        </p:tav>
                                        <p:tav tm="100000">
                                          <p:val>
                                            <p:strVal val="#ppt_h"/>
                                          </p:val>
                                        </p:tav>
                                      </p:tavLst>
                                    </p:anim>
                                    <p:animEffect transition="in" filter="fade">
                                      <p:cBhvr>
                                        <p:cTn id="51" dur="1000"/>
                                        <p:tgtEl>
                                          <p:spTgt spid="6"/>
                                        </p:tgtEl>
                                      </p:cBhvr>
                                    </p:animEffect>
                                  </p:childTnLst>
                                </p:cTn>
                              </p:par>
                              <p:par>
                                <p:cTn id="52" presetID="55"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1000" fill="hold"/>
                                        <p:tgtEl>
                                          <p:spTgt spid="16"/>
                                        </p:tgtEl>
                                        <p:attrNameLst>
                                          <p:attrName>ppt_w</p:attrName>
                                        </p:attrNameLst>
                                      </p:cBhvr>
                                      <p:tavLst>
                                        <p:tav tm="0">
                                          <p:val>
                                            <p:strVal val="#ppt_w*0.70"/>
                                          </p:val>
                                        </p:tav>
                                        <p:tav tm="100000">
                                          <p:val>
                                            <p:strVal val="#ppt_w"/>
                                          </p:val>
                                        </p:tav>
                                      </p:tavLst>
                                    </p:anim>
                                    <p:anim calcmode="lin" valueType="num">
                                      <p:cBhvr>
                                        <p:cTn id="55" dur="1000" fill="hold"/>
                                        <p:tgtEl>
                                          <p:spTgt spid="16"/>
                                        </p:tgtEl>
                                        <p:attrNameLst>
                                          <p:attrName>ppt_h</p:attrName>
                                        </p:attrNameLst>
                                      </p:cBhvr>
                                      <p:tavLst>
                                        <p:tav tm="0">
                                          <p:val>
                                            <p:strVal val="#ppt_h"/>
                                          </p:val>
                                        </p:tav>
                                        <p:tav tm="100000">
                                          <p:val>
                                            <p:strVal val="#ppt_h"/>
                                          </p:val>
                                        </p:tav>
                                      </p:tavLst>
                                    </p:anim>
                                    <p:animEffect transition="in" filter="fade">
                                      <p:cBhvr>
                                        <p:cTn id="56" dur="1000"/>
                                        <p:tgtEl>
                                          <p:spTgt spid="16"/>
                                        </p:tgtEl>
                                      </p:cBhvr>
                                    </p:animEffect>
                                  </p:childTnLst>
                                </p:cTn>
                              </p:par>
                            </p:childTnLst>
                          </p:cTn>
                        </p:par>
                        <p:par>
                          <p:cTn id="57" fill="hold">
                            <p:stCondLst>
                              <p:cond delay="1500"/>
                            </p:stCondLst>
                            <p:childTnLst>
                              <p:par>
                                <p:cTn id="58" presetID="3" presetClass="entr" presetSubtype="10" fill="hold" grpId="0" nodeType="after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blinds(horizontal)">
                                      <p:cBhvr>
                                        <p:cTn id="60" dur="500"/>
                                        <p:tgtEl>
                                          <p:spTgt spid="7"/>
                                        </p:tgtEl>
                                      </p:cBhvr>
                                    </p:animEffect>
                                  </p:childTnLst>
                                </p:cTn>
                              </p:par>
                            </p:childTnLst>
                          </p:cTn>
                        </p:par>
                        <p:par>
                          <p:cTn id="61" fill="hold">
                            <p:stCondLst>
                              <p:cond delay="2000"/>
                            </p:stCondLst>
                            <p:childTnLst>
                              <p:par>
                                <p:cTn id="62" presetID="3" presetClass="entr" presetSubtype="10" fill="hold" grpId="0" nodeType="after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blinds(horizontal)">
                                      <p:cBhvr>
                                        <p:cTn id="64" dur="500"/>
                                        <p:tgtEl>
                                          <p:spTgt spid="32"/>
                                        </p:tgtEl>
                                      </p:cBhvr>
                                    </p:animEffect>
                                  </p:childTnLst>
                                </p:cTn>
                              </p:par>
                            </p:childTnLst>
                          </p:cTn>
                        </p:par>
                        <p:par>
                          <p:cTn id="65" fill="hold">
                            <p:stCondLst>
                              <p:cond delay="2500"/>
                            </p:stCondLst>
                            <p:childTnLst>
                              <p:par>
                                <p:cTn id="66" presetID="55" presetClass="entr" presetSubtype="0" fill="hold" grpId="0" nodeType="after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p:cTn id="68" dur="1000" fill="hold"/>
                                        <p:tgtEl>
                                          <p:spTgt spid="17"/>
                                        </p:tgtEl>
                                        <p:attrNameLst>
                                          <p:attrName>ppt_w</p:attrName>
                                        </p:attrNameLst>
                                      </p:cBhvr>
                                      <p:tavLst>
                                        <p:tav tm="0">
                                          <p:val>
                                            <p:strVal val="#ppt_w*0.70"/>
                                          </p:val>
                                        </p:tav>
                                        <p:tav tm="100000">
                                          <p:val>
                                            <p:strVal val="#ppt_w"/>
                                          </p:val>
                                        </p:tav>
                                      </p:tavLst>
                                    </p:anim>
                                    <p:anim calcmode="lin" valueType="num">
                                      <p:cBhvr>
                                        <p:cTn id="69" dur="1000" fill="hold"/>
                                        <p:tgtEl>
                                          <p:spTgt spid="17"/>
                                        </p:tgtEl>
                                        <p:attrNameLst>
                                          <p:attrName>ppt_h</p:attrName>
                                        </p:attrNameLst>
                                      </p:cBhvr>
                                      <p:tavLst>
                                        <p:tav tm="0">
                                          <p:val>
                                            <p:strVal val="#ppt_h"/>
                                          </p:val>
                                        </p:tav>
                                        <p:tav tm="100000">
                                          <p:val>
                                            <p:strVal val="#ppt_h"/>
                                          </p:val>
                                        </p:tav>
                                      </p:tavLst>
                                    </p:anim>
                                    <p:animEffect transition="in" filter="fade">
                                      <p:cBhvr>
                                        <p:cTn id="70" dur="1000"/>
                                        <p:tgtEl>
                                          <p:spTgt spid="17"/>
                                        </p:tgtEl>
                                      </p:cBhvr>
                                    </p:animEffect>
                                  </p:childTnLst>
                                </p:cTn>
                              </p:par>
                              <p:par>
                                <p:cTn id="71" presetID="55"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p:cTn id="73" dur="1000" fill="hold"/>
                                        <p:tgtEl>
                                          <p:spTgt spid="22"/>
                                        </p:tgtEl>
                                        <p:attrNameLst>
                                          <p:attrName>ppt_w</p:attrName>
                                        </p:attrNameLst>
                                      </p:cBhvr>
                                      <p:tavLst>
                                        <p:tav tm="0">
                                          <p:val>
                                            <p:strVal val="#ppt_w*0.70"/>
                                          </p:val>
                                        </p:tav>
                                        <p:tav tm="100000">
                                          <p:val>
                                            <p:strVal val="#ppt_w"/>
                                          </p:val>
                                        </p:tav>
                                      </p:tavLst>
                                    </p:anim>
                                    <p:anim calcmode="lin" valueType="num">
                                      <p:cBhvr>
                                        <p:cTn id="74" dur="1000" fill="hold"/>
                                        <p:tgtEl>
                                          <p:spTgt spid="22"/>
                                        </p:tgtEl>
                                        <p:attrNameLst>
                                          <p:attrName>ppt_h</p:attrName>
                                        </p:attrNameLst>
                                      </p:cBhvr>
                                      <p:tavLst>
                                        <p:tav tm="0">
                                          <p:val>
                                            <p:strVal val="#ppt_h"/>
                                          </p:val>
                                        </p:tav>
                                        <p:tav tm="100000">
                                          <p:val>
                                            <p:strVal val="#ppt_h"/>
                                          </p:val>
                                        </p:tav>
                                      </p:tavLst>
                                    </p:anim>
                                    <p:animEffect transition="in" filter="fade">
                                      <p:cBhvr>
                                        <p:cTn id="75" dur="1000"/>
                                        <p:tgtEl>
                                          <p:spTgt spid="22"/>
                                        </p:tgtEl>
                                      </p:cBhvr>
                                    </p:animEffect>
                                  </p:childTnLst>
                                </p:cTn>
                              </p:par>
                            </p:childTnLst>
                          </p:cTn>
                        </p:par>
                        <p:par>
                          <p:cTn id="76" fill="hold">
                            <p:stCondLst>
                              <p:cond delay="3500"/>
                            </p:stCondLst>
                            <p:childTnLst>
                              <p:par>
                                <p:cTn id="77" presetID="42" presetClass="entr" presetSubtype="0"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1000"/>
                                        <p:tgtEl>
                                          <p:spTgt spid="19"/>
                                        </p:tgtEl>
                                      </p:cBhvr>
                                    </p:animEffect>
                                    <p:anim calcmode="lin" valueType="num">
                                      <p:cBhvr>
                                        <p:cTn id="80" dur="1000" fill="hold"/>
                                        <p:tgtEl>
                                          <p:spTgt spid="19"/>
                                        </p:tgtEl>
                                        <p:attrNameLst>
                                          <p:attrName>ppt_x</p:attrName>
                                        </p:attrNameLst>
                                      </p:cBhvr>
                                      <p:tavLst>
                                        <p:tav tm="0">
                                          <p:val>
                                            <p:strVal val="#ppt_x"/>
                                          </p:val>
                                        </p:tav>
                                        <p:tav tm="100000">
                                          <p:val>
                                            <p:strVal val="#ppt_x"/>
                                          </p:val>
                                        </p:tav>
                                      </p:tavLst>
                                    </p:anim>
                                    <p:anim calcmode="lin" valueType="num">
                                      <p:cBhvr>
                                        <p:cTn id="81" dur="1000" fill="hold"/>
                                        <p:tgtEl>
                                          <p:spTgt spid="1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fade">
                                      <p:cBhvr>
                                        <p:cTn id="84" dur="1000"/>
                                        <p:tgtEl>
                                          <p:spTgt spid="15"/>
                                        </p:tgtEl>
                                      </p:cBhvr>
                                    </p:animEffect>
                                    <p:anim calcmode="lin" valueType="num">
                                      <p:cBhvr>
                                        <p:cTn id="85" dur="1000" fill="hold"/>
                                        <p:tgtEl>
                                          <p:spTgt spid="15"/>
                                        </p:tgtEl>
                                        <p:attrNameLst>
                                          <p:attrName>ppt_x</p:attrName>
                                        </p:attrNameLst>
                                      </p:cBhvr>
                                      <p:tavLst>
                                        <p:tav tm="0">
                                          <p:val>
                                            <p:strVal val="#ppt_x"/>
                                          </p:val>
                                        </p:tav>
                                        <p:tav tm="100000">
                                          <p:val>
                                            <p:strVal val="#ppt_x"/>
                                          </p:val>
                                        </p:tav>
                                      </p:tavLst>
                                    </p:anim>
                                    <p:anim calcmode="lin" valueType="num">
                                      <p:cBhvr>
                                        <p:cTn id="8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P spid="7" grpId="0" bldLvl="0" animBg="1"/>
      <p:bldP spid="32" grpId="0" bldLvl="0" animBg="1"/>
      <p:bldP spid="19" grpId="0" bldLvl="0" animBg="1"/>
      <p:bldP spid="15" grpId="0"/>
      <p:bldP spid="22" grpId="0"/>
      <p:bldP spid="31" grpId="0" animBg="1"/>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a:off x="0" y="-18415"/>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THINGS!</a:t>
            </a:r>
            <a:endParaRPr lang="zh-CN" altLang="en-US" sz="1200" b="1" dirty="0">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15" name="文本框 14">
            <a:extLst>
              <a:ext uri="{FF2B5EF4-FFF2-40B4-BE49-F238E27FC236}">
                <a16:creationId xmlns:a16="http://schemas.microsoft.com/office/drawing/2014/main" id="{3AF35CEF-79D9-A248-DDC2-85A48641B5AF}"/>
              </a:ext>
            </a:extLst>
          </p:cNvPr>
          <p:cNvSpPr txBox="1"/>
          <p:nvPr/>
        </p:nvSpPr>
        <p:spPr>
          <a:xfrm>
            <a:off x="8597069" y="2315910"/>
            <a:ext cx="45719" cy="369332"/>
          </a:xfrm>
          <a:prstGeom prst="rect">
            <a:avLst/>
          </a:prstGeom>
          <a:noFill/>
        </p:spPr>
        <p:txBody>
          <a:bodyPr wrap="square" rtlCol="0">
            <a:spAutoFit/>
          </a:bodyPr>
          <a:lstStyle/>
          <a:p>
            <a:endParaRPr lang="zh-CN" altLang="en-US" dirty="0"/>
          </a:p>
        </p:txBody>
      </p:sp>
      <p:sp>
        <p:nvSpPr>
          <p:cNvPr id="17" name="文本框 16">
            <a:extLst>
              <a:ext uri="{FF2B5EF4-FFF2-40B4-BE49-F238E27FC236}">
                <a16:creationId xmlns:a16="http://schemas.microsoft.com/office/drawing/2014/main" id="{C2EA4FA5-9378-9E6D-9F51-6AD71DFAFC91}"/>
              </a:ext>
            </a:extLst>
          </p:cNvPr>
          <p:cNvSpPr txBox="1"/>
          <p:nvPr/>
        </p:nvSpPr>
        <p:spPr>
          <a:xfrm>
            <a:off x="5648770" y="2790202"/>
            <a:ext cx="914400" cy="914400"/>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F8EEF51E-545D-4178-B97C-6E8CD726246A}"/>
              </a:ext>
            </a:extLst>
          </p:cNvPr>
          <p:cNvSpPr txBox="1"/>
          <p:nvPr/>
        </p:nvSpPr>
        <p:spPr>
          <a:xfrm>
            <a:off x="1540448" y="358062"/>
            <a:ext cx="2514600" cy="707886"/>
          </a:xfrm>
          <a:prstGeom prst="rect">
            <a:avLst/>
          </a:prstGeom>
          <a:noFill/>
        </p:spPr>
        <p:txBody>
          <a:bodyPr wrap="square" rtlCol="0">
            <a:spAutoFit/>
          </a:bodyPr>
          <a:lstStyle/>
          <a:p>
            <a:r>
              <a:rPr lang="en-US" altLang="zh-CN" sz="4000" dirty="0"/>
              <a:t>Register</a:t>
            </a:r>
            <a:endParaRPr lang="zh-CN" altLang="en-US" sz="4000" dirty="0"/>
          </a:p>
        </p:txBody>
      </p:sp>
      <p:pic>
        <p:nvPicPr>
          <p:cNvPr id="18" name="图片 17">
            <a:extLst>
              <a:ext uri="{FF2B5EF4-FFF2-40B4-BE49-F238E27FC236}">
                <a16:creationId xmlns:a16="http://schemas.microsoft.com/office/drawing/2014/main" id="{23B07655-00D1-307A-84E6-C7F3C73761A4}"/>
              </a:ext>
            </a:extLst>
          </p:cNvPr>
          <p:cNvPicPr>
            <a:picLocks noChangeAspect="1"/>
          </p:cNvPicPr>
          <p:nvPr/>
        </p:nvPicPr>
        <p:blipFill>
          <a:blip r:embed="rId5"/>
          <a:stretch>
            <a:fillRect/>
          </a:stretch>
        </p:blipFill>
        <p:spPr>
          <a:xfrm>
            <a:off x="157162" y="1452562"/>
            <a:ext cx="11877675" cy="3952875"/>
          </a:xfrm>
          <a:prstGeom prst="rect">
            <a:avLst/>
          </a:prstGeom>
        </p:spPr>
      </p:pic>
    </p:spTree>
    <p:custDataLst>
      <p:tags r:id="rId1"/>
    </p:custDataLst>
    <p:extLst>
      <p:ext uri="{BB962C8B-B14F-4D97-AF65-F5344CB8AC3E}">
        <p14:creationId xmlns:p14="http://schemas.microsoft.com/office/powerpoint/2010/main" val="1689945259"/>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a:off x="0" y="-18415"/>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THINGS!</a:t>
            </a:r>
            <a:endParaRPr lang="zh-CN" altLang="en-US" sz="1200" b="1" dirty="0">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15" name="文本框 14">
            <a:extLst>
              <a:ext uri="{FF2B5EF4-FFF2-40B4-BE49-F238E27FC236}">
                <a16:creationId xmlns:a16="http://schemas.microsoft.com/office/drawing/2014/main" id="{3AF35CEF-79D9-A248-DDC2-85A48641B5AF}"/>
              </a:ext>
            </a:extLst>
          </p:cNvPr>
          <p:cNvSpPr txBox="1"/>
          <p:nvPr/>
        </p:nvSpPr>
        <p:spPr>
          <a:xfrm>
            <a:off x="8597069" y="2315910"/>
            <a:ext cx="45719" cy="369332"/>
          </a:xfrm>
          <a:prstGeom prst="rect">
            <a:avLst/>
          </a:prstGeom>
          <a:noFill/>
        </p:spPr>
        <p:txBody>
          <a:bodyPr wrap="square" rtlCol="0">
            <a:spAutoFit/>
          </a:bodyPr>
          <a:lstStyle/>
          <a:p>
            <a:endParaRPr lang="zh-CN" altLang="en-US" dirty="0"/>
          </a:p>
        </p:txBody>
      </p:sp>
      <p:sp>
        <p:nvSpPr>
          <p:cNvPr id="17" name="文本框 16">
            <a:extLst>
              <a:ext uri="{FF2B5EF4-FFF2-40B4-BE49-F238E27FC236}">
                <a16:creationId xmlns:a16="http://schemas.microsoft.com/office/drawing/2014/main" id="{C2EA4FA5-9378-9E6D-9F51-6AD71DFAFC91}"/>
              </a:ext>
            </a:extLst>
          </p:cNvPr>
          <p:cNvSpPr txBox="1"/>
          <p:nvPr/>
        </p:nvSpPr>
        <p:spPr>
          <a:xfrm>
            <a:off x="5648770" y="2790202"/>
            <a:ext cx="914400" cy="914400"/>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F8EEF51E-545D-4178-B97C-6E8CD726246A}"/>
              </a:ext>
            </a:extLst>
          </p:cNvPr>
          <p:cNvSpPr txBox="1"/>
          <p:nvPr/>
        </p:nvSpPr>
        <p:spPr>
          <a:xfrm>
            <a:off x="1540448" y="358062"/>
            <a:ext cx="2514600" cy="707886"/>
          </a:xfrm>
          <a:prstGeom prst="rect">
            <a:avLst/>
          </a:prstGeom>
          <a:noFill/>
        </p:spPr>
        <p:txBody>
          <a:bodyPr wrap="square" rtlCol="0">
            <a:spAutoFit/>
          </a:bodyPr>
          <a:lstStyle/>
          <a:p>
            <a:r>
              <a:rPr lang="en-US" altLang="zh-CN" sz="4000" dirty="0"/>
              <a:t>Login</a:t>
            </a:r>
            <a:endParaRPr lang="zh-CN" altLang="en-US" sz="4000" dirty="0"/>
          </a:p>
        </p:txBody>
      </p:sp>
      <p:pic>
        <p:nvPicPr>
          <p:cNvPr id="18" name="图片 17">
            <a:extLst>
              <a:ext uri="{FF2B5EF4-FFF2-40B4-BE49-F238E27FC236}">
                <a16:creationId xmlns:a16="http://schemas.microsoft.com/office/drawing/2014/main" id="{8F3E5589-B42B-6310-9879-C417E9B9CDD3}"/>
              </a:ext>
            </a:extLst>
          </p:cNvPr>
          <p:cNvPicPr>
            <a:picLocks noChangeAspect="1"/>
          </p:cNvPicPr>
          <p:nvPr/>
        </p:nvPicPr>
        <p:blipFill>
          <a:blip r:embed="rId5"/>
          <a:stretch>
            <a:fillRect/>
          </a:stretch>
        </p:blipFill>
        <p:spPr>
          <a:xfrm>
            <a:off x="320843" y="1818700"/>
            <a:ext cx="11814065" cy="3219450"/>
          </a:xfrm>
          <a:prstGeom prst="rect">
            <a:avLst/>
          </a:prstGeom>
        </p:spPr>
      </p:pic>
    </p:spTree>
    <p:custDataLst>
      <p:tags r:id="rId1"/>
    </p:custDataLst>
    <p:extLst>
      <p:ext uri="{BB962C8B-B14F-4D97-AF65-F5344CB8AC3E}">
        <p14:creationId xmlns:p14="http://schemas.microsoft.com/office/powerpoint/2010/main" val="630614367"/>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a:off x="0" y="-18415"/>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THINGS!</a:t>
            </a:r>
            <a:endParaRPr lang="zh-CN" altLang="en-US" sz="1200" b="1" dirty="0">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15" name="文本框 14">
            <a:extLst>
              <a:ext uri="{FF2B5EF4-FFF2-40B4-BE49-F238E27FC236}">
                <a16:creationId xmlns:a16="http://schemas.microsoft.com/office/drawing/2014/main" id="{3AF35CEF-79D9-A248-DDC2-85A48641B5AF}"/>
              </a:ext>
            </a:extLst>
          </p:cNvPr>
          <p:cNvSpPr txBox="1"/>
          <p:nvPr/>
        </p:nvSpPr>
        <p:spPr>
          <a:xfrm>
            <a:off x="8597069" y="2315910"/>
            <a:ext cx="45719" cy="369332"/>
          </a:xfrm>
          <a:prstGeom prst="rect">
            <a:avLst/>
          </a:prstGeom>
          <a:noFill/>
        </p:spPr>
        <p:txBody>
          <a:bodyPr wrap="square" rtlCol="0">
            <a:spAutoFit/>
          </a:bodyPr>
          <a:lstStyle/>
          <a:p>
            <a:endParaRPr lang="zh-CN" altLang="en-US" dirty="0"/>
          </a:p>
        </p:txBody>
      </p:sp>
      <p:sp>
        <p:nvSpPr>
          <p:cNvPr id="17" name="文本框 16">
            <a:extLst>
              <a:ext uri="{FF2B5EF4-FFF2-40B4-BE49-F238E27FC236}">
                <a16:creationId xmlns:a16="http://schemas.microsoft.com/office/drawing/2014/main" id="{C2EA4FA5-9378-9E6D-9F51-6AD71DFAFC91}"/>
              </a:ext>
            </a:extLst>
          </p:cNvPr>
          <p:cNvSpPr txBox="1"/>
          <p:nvPr/>
        </p:nvSpPr>
        <p:spPr>
          <a:xfrm>
            <a:off x="5648770" y="2790202"/>
            <a:ext cx="914400" cy="914400"/>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F8EEF51E-545D-4178-B97C-6E8CD726246A}"/>
              </a:ext>
            </a:extLst>
          </p:cNvPr>
          <p:cNvSpPr txBox="1"/>
          <p:nvPr/>
        </p:nvSpPr>
        <p:spPr>
          <a:xfrm>
            <a:off x="1064434" y="1011726"/>
            <a:ext cx="2514600" cy="1323439"/>
          </a:xfrm>
          <a:prstGeom prst="rect">
            <a:avLst/>
          </a:prstGeom>
          <a:noFill/>
        </p:spPr>
        <p:txBody>
          <a:bodyPr wrap="square" rtlCol="0">
            <a:spAutoFit/>
          </a:bodyPr>
          <a:lstStyle/>
          <a:p>
            <a:r>
              <a:rPr lang="en-US" altLang="zh-CN" sz="4000" dirty="0"/>
              <a:t>Movie categories</a:t>
            </a:r>
            <a:endParaRPr lang="zh-CN" altLang="en-US" sz="4000" dirty="0"/>
          </a:p>
        </p:txBody>
      </p:sp>
      <p:pic>
        <p:nvPicPr>
          <p:cNvPr id="20" name="图片 19">
            <a:extLst>
              <a:ext uri="{FF2B5EF4-FFF2-40B4-BE49-F238E27FC236}">
                <a16:creationId xmlns:a16="http://schemas.microsoft.com/office/drawing/2014/main" id="{5E263132-6B36-6AEB-CAAE-C18E3E138D60}"/>
              </a:ext>
            </a:extLst>
          </p:cNvPr>
          <p:cNvPicPr>
            <a:picLocks noChangeAspect="1"/>
          </p:cNvPicPr>
          <p:nvPr/>
        </p:nvPicPr>
        <p:blipFill>
          <a:blip r:embed="rId5"/>
          <a:stretch>
            <a:fillRect/>
          </a:stretch>
        </p:blipFill>
        <p:spPr>
          <a:xfrm>
            <a:off x="3719827" y="-19050"/>
            <a:ext cx="6901751" cy="6858000"/>
          </a:xfrm>
          <a:prstGeom prst="rect">
            <a:avLst/>
          </a:prstGeom>
        </p:spPr>
      </p:pic>
    </p:spTree>
    <p:custDataLst>
      <p:tags r:id="rId1"/>
    </p:custDataLst>
    <p:extLst>
      <p:ext uri="{BB962C8B-B14F-4D97-AF65-F5344CB8AC3E}">
        <p14:creationId xmlns:p14="http://schemas.microsoft.com/office/powerpoint/2010/main" val="105360865"/>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a:off x="0" y="-18415"/>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THINGS!</a:t>
            </a:r>
            <a:endParaRPr lang="zh-CN" altLang="en-US" sz="1200" b="1" dirty="0">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15" name="文本框 14">
            <a:extLst>
              <a:ext uri="{FF2B5EF4-FFF2-40B4-BE49-F238E27FC236}">
                <a16:creationId xmlns:a16="http://schemas.microsoft.com/office/drawing/2014/main" id="{3AF35CEF-79D9-A248-DDC2-85A48641B5AF}"/>
              </a:ext>
            </a:extLst>
          </p:cNvPr>
          <p:cNvSpPr txBox="1"/>
          <p:nvPr/>
        </p:nvSpPr>
        <p:spPr>
          <a:xfrm>
            <a:off x="8597069" y="2315910"/>
            <a:ext cx="45719" cy="369332"/>
          </a:xfrm>
          <a:prstGeom prst="rect">
            <a:avLst/>
          </a:prstGeom>
          <a:noFill/>
        </p:spPr>
        <p:txBody>
          <a:bodyPr wrap="square" rtlCol="0">
            <a:spAutoFit/>
          </a:bodyPr>
          <a:lstStyle/>
          <a:p>
            <a:endParaRPr lang="zh-CN" altLang="en-US" dirty="0"/>
          </a:p>
        </p:txBody>
      </p:sp>
      <p:sp>
        <p:nvSpPr>
          <p:cNvPr id="17" name="文本框 16">
            <a:extLst>
              <a:ext uri="{FF2B5EF4-FFF2-40B4-BE49-F238E27FC236}">
                <a16:creationId xmlns:a16="http://schemas.microsoft.com/office/drawing/2014/main" id="{C2EA4FA5-9378-9E6D-9F51-6AD71DFAFC91}"/>
              </a:ext>
            </a:extLst>
          </p:cNvPr>
          <p:cNvSpPr txBox="1"/>
          <p:nvPr/>
        </p:nvSpPr>
        <p:spPr>
          <a:xfrm>
            <a:off x="5648770" y="2790202"/>
            <a:ext cx="914400" cy="914400"/>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F8EEF51E-545D-4178-B97C-6E8CD726246A}"/>
              </a:ext>
            </a:extLst>
          </p:cNvPr>
          <p:cNvSpPr txBox="1"/>
          <p:nvPr/>
        </p:nvSpPr>
        <p:spPr>
          <a:xfrm>
            <a:off x="1540448" y="358062"/>
            <a:ext cx="2452712" cy="707886"/>
          </a:xfrm>
          <a:prstGeom prst="rect">
            <a:avLst/>
          </a:prstGeom>
          <a:noFill/>
        </p:spPr>
        <p:txBody>
          <a:bodyPr wrap="square" rtlCol="0">
            <a:spAutoFit/>
          </a:bodyPr>
          <a:lstStyle/>
          <a:p>
            <a:r>
              <a:rPr lang="en-US" altLang="zh-CN" sz="4000" dirty="0"/>
              <a:t>Search</a:t>
            </a:r>
            <a:endParaRPr lang="zh-CN" altLang="en-US" sz="4000" dirty="0"/>
          </a:p>
        </p:txBody>
      </p:sp>
      <p:pic>
        <p:nvPicPr>
          <p:cNvPr id="18" name="图片 17">
            <a:extLst>
              <a:ext uri="{FF2B5EF4-FFF2-40B4-BE49-F238E27FC236}">
                <a16:creationId xmlns:a16="http://schemas.microsoft.com/office/drawing/2014/main" id="{1A3D0CCB-BF93-784C-FBA5-953BD5065F6D}"/>
              </a:ext>
            </a:extLst>
          </p:cNvPr>
          <p:cNvPicPr>
            <a:picLocks noChangeAspect="1"/>
          </p:cNvPicPr>
          <p:nvPr/>
        </p:nvPicPr>
        <p:blipFill>
          <a:blip r:embed="rId5"/>
          <a:stretch>
            <a:fillRect/>
          </a:stretch>
        </p:blipFill>
        <p:spPr>
          <a:xfrm>
            <a:off x="340399" y="1149883"/>
            <a:ext cx="11487150" cy="5410200"/>
          </a:xfrm>
          <a:prstGeom prst="rect">
            <a:avLst/>
          </a:prstGeom>
        </p:spPr>
      </p:pic>
      <p:sp>
        <p:nvSpPr>
          <p:cNvPr id="19" name="文本框 18">
            <a:extLst>
              <a:ext uri="{FF2B5EF4-FFF2-40B4-BE49-F238E27FC236}">
                <a16:creationId xmlns:a16="http://schemas.microsoft.com/office/drawing/2014/main" id="{3CB57933-4C35-2F91-2E88-11C88E34C2BD}"/>
              </a:ext>
            </a:extLst>
          </p:cNvPr>
          <p:cNvSpPr txBox="1"/>
          <p:nvPr/>
        </p:nvSpPr>
        <p:spPr>
          <a:xfrm>
            <a:off x="3625276" y="609910"/>
            <a:ext cx="4601308" cy="369332"/>
          </a:xfrm>
          <a:prstGeom prst="rect">
            <a:avLst/>
          </a:prstGeom>
          <a:noFill/>
        </p:spPr>
        <p:txBody>
          <a:bodyPr wrap="square" rtlCol="0">
            <a:spAutoFit/>
          </a:bodyPr>
          <a:lstStyle/>
          <a:p>
            <a:r>
              <a:rPr lang="en-US" altLang="zh-CN" dirty="0"/>
              <a:t>Django comes with fuzzy query</a:t>
            </a:r>
            <a:endParaRPr lang="zh-CN" altLang="en-US" dirty="0"/>
          </a:p>
        </p:txBody>
      </p:sp>
    </p:spTree>
    <p:custDataLst>
      <p:tags r:id="rId1"/>
    </p:custDataLst>
    <p:extLst>
      <p:ext uri="{BB962C8B-B14F-4D97-AF65-F5344CB8AC3E}">
        <p14:creationId xmlns:p14="http://schemas.microsoft.com/office/powerpoint/2010/main" val="2562191635"/>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a:off x="0" y="-18415"/>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THINGS!</a:t>
            </a:r>
            <a:endParaRPr lang="zh-CN" altLang="en-US" sz="1200" b="1" dirty="0">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15" name="文本框 14">
            <a:extLst>
              <a:ext uri="{FF2B5EF4-FFF2-40B4-BE49-F238E27FC236}">
                <a16:creationId xmlns:a16="http://schemas.microsoft.com/office/drawing/2014/main" id="{3AF35CEF-79D9-A248-DDC2-85A48641B5AF}"/>
              </a:ext>
            </a:extLst>
          </p:cNvPr>
          <p:cNvSpPr txBox="1"/>
          <p:nvPr/>
        </p:nvSpPr>
        <p:spPr>
          <a:xfrm>
            <a:off x="8597069" y="2315910"/>
            <a:ext cx="45719" cy="369332"/>
          </a:xfrm>
          <a:prstGeom prst="rect">
            <a:avLst/>
          </a:prstGeom>
          <a:noFill/>
        </p:spPr>
        <p:txBody>
          <a:bodyPr wrap="square" rtlCol="0">
            <a:spAutoFit/>
          </a:bodyPr>
          <a:lstStyle/>
          <a:p>
            <a:endParaRPr lang="zh-CN" altLang="en-US" dirty="0"/>
          </a:p>
        </p:txBody>
      </p:sp>
      <p:sp>
        <p:nvSpPr>
          <p:cNvPr id="17" name="文本框 16">
            <a:extLst>
              <a:ext uri="{FF2B5EF4-FFF2-40B4-BE49-F238E27FC236}">
                <a16:creationId xmlns:a16="http://schemas.microsoft.com/office/drawing/2014/main" id="{C2EA4FA5-9378-9E6D-9F51-6AD71DFAFC91}"/>
              </a:ext>
            </a:extLst>
          </p:cNvPr>
          <p:cNvSpPr txBox="1"/>
          <p:nvPr/>
        </p:nvSpPr>
        <p:spPr>
          <a:xfrm>
            <a:off x="5648770" y="2790202"/>
            <a:ext cx="914400" cy="914400"/>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F8EEF51E-545D-4178-B97C-6E8CD726246A}"/>
              </a:ext>
            </a:extLst>
          </p:cNvPr>
          <p:cNvSpPr txBox="1"/>
          <p:nvPr/>
        </p:nvSpPr>
        <p:spPr>
          <a:xfrm>
            <a:off x="1147149" y="475471"/>
            <a:ext cx="2514600" cy="707886"/>
          </a:xfrm>
          <a:prstGeom prst="rect">
            <a:avLst/>
          </a:prstGeom>
          <a:noFill/>
        </p:spPr>
        <p:txBody>
          <a:bodyPr wrap="square" rtlCol="0">
            <a:spAutoFit/>
          </a:bodyPr>
          <a:lstStyle/>
          <a:p>
            <a:r>
              <a:rPr lang="en-US" altLang="zh-CN" sz="4000" dirty="0"/>
              <a:t>Rating</a:t>
            </a:r>
            <a:endParaRPr lang="zh-CN" altLang="en-US" sz="4000" dirty="0"/>
          </a:p>
        </p:txBody>
      </p:sp>
      <p:pic>
        <p:nvPicPr>
          <p:cNvPr id="18" name="图片 17">
            <a:extLst>
              <a:ext uri="{FF2B5EF4-FFF2-40B4-BE49-F238E27FC236}">
                <a16:creationId xmlns:a16="http://schemas.microsoft.com/office/drawing/2014/main" id="{2FFF5076-BB12-6721-2841-EE1A989AE7E1}"/>
              </a:ext>
            </a:extLst>
          </p:cNvPr>
          <p:cNvPicPr>
            <a:picLocks noChangeAspect="1"/>
          </p:cNvPicPr>
          <p:nvPr/>
        </p:nvPicPr>
        <p:blipFill>
          <a:blip r:embed="rId5"/>
          <a:stretch>
            <a:fillRect/>
          </a:stretch>
        </p:blipFill>
        <p:spPr>
          <a:xfrm>
            <a:off x="2828448" y="-24912"/>
            <a:ext cx="7793130" cy="6858000"/>
          </a:xfrm>
          <a:prstGeom prst="rect">
            <a:avLst/>
          </a:prstGeom>
        </p:spPr>
      </p:pic>
      <p:sp>
        <p:nvSpPr>
          <p:cNvPr id="19" name="文本框 18">
            <a:extLst>
              <a:ext uri="{FF2B5EF4-FFF2-40B4-BE49-F238E27FC236}">
                <a16:creationId xmlns:a16="http://schemas.microsoft.com/office/drawing/2014/main" id="{C24A7759-63D0-BD55-9CBB-C84F619952BB}"/>
              </a:ext>
            </a:extLst>
          </p:cNvPr>
          <p:cNvSpPr txBox="1"/>
          <p:nvPr/>
        </p:nvSpPr>
        <p:spPr>
          <a:xfrm>
            <a:off x="479615" y="1458485"/>
            <a:ext cx="1911247" cy="1754326"/>
          </a:xfrm>
          <a:prstGeom prst="rect">
            <a:avLst/>
          </a:prstGeom>
          <a:noFill/>
        </p:spPr>
        <p:txBody>
          <a:bodyPr wrap="square" rtlCol="0">
            <a:spAutoFit/>
          </a:bodyPr>
          <a:lstStyle/>
          <a:p>
            <a:pPr algn="just"/>
            <a:r>
              <a:rPr lang="en-US" altLang="zh-CN" dirty="0"/>
              <a:t>The following similar movie recommendations are implemented using the </a:t>
            </a:r>
            <a:r>
              <a:rPr lang="en-US" altLang="zh-CN" dirty="0" err="1"/>
              <a:t>ItemCF</a:t>
            </a:r>
            <a:r>
              <a:rPr lang="en-US" altLang="zh-CN" dirty="0"/>
              <a:t> algorithm</a:t>
            </a:r>
            <a:endParaRPr lang="zh-CN" altLang="en-US" dirty="0"/>
          </a:p>
        </p:txBody>
      </p:sp>
    </p:spTree>
    <p:custDataLst>
      <p:tags r:id="rId1"/>
    </p:custDataLst>
    <p:extLst>
      <p:ext uri="{BB962C8B-B14F-4D97-AF65-F5344CB8AC3E}">
        <p14:creationId xmlns:p14="http://schemas.microsoft.com/office/powerpoint/2010/main" val="2007525641"/>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a:off x="0" y="-18415"/>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THINGS!</a:t>
            </a:r>
            <a:endParaRPr lang="zh-CN" altLang="en-US" sz="1200" b="1" dirty="0">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15" name="文本框 14">
            <a:extLst>
              <a:ext uri="{FF2B5EF4-FFF2-40B4-BE49-F238E27FC236}">
                <a16:creationId xmlns:a16="http://schemas.microsoft.com/office/drawing/2014/main" id="{3AF35CEF-79D9-A248-DDC2-85A48641B5AF}"/>
              </a:ext>
            </a:extLst>
          </p:cNvPr>
          <p:cNvSpPr txBox="1"/>
          <p:nvPr/>
        </p:nvSpPr>
        <p:spPr>
          <a:xfrm>
            <a:off x="8597069" y="2315910"/>
            <a:ext cx="45719" cy="369332"/>
          </a:xfrm>
          <a:prstGeom prst="rect">
            <a:avLst/>
          </a:prstGeom>
          <a:noFill/>
        </p:spPr>
        <p:txBody>
          <a:bodyPr wrap="square" rtlCol="0">
            <a:spAutoFit/>
          </a:bodyPr>
          <a:lstStyle/>
          <a:p>
            <a:endParaRPr lang="zh-CN" altLang="en-US" dirty="0"/>
          </a:p>
        </p:txBody>
      </p:sp>
      <p:sp>
        <p:nvSpPr>
          <p:cNvPr id="17" name="文本框 16">
            <a:extLst>
              <a:ext uri="{FF2B5EF4-FFF2-40B4-BE49-F238E27FC236}">
                <a16:creationId xmlns:a16="http://schemas.microsoft.com/office/drawing/2014/main" id="{C2EA4FA5-9378-9E6D-9F51-6AD71DFAFC91}"/>
              </a:ext>
            </a:extLst>
          </p:cNvPr>
          <p:cNvSpPr txBox="1"/>
          <p:nvPr/>
        </p:nvSpPr>
        <p:spPr>
          <a:xfrm>
            <a:off x="5648770" y="2790202"/>
            <a:ext cx="914400" cy="914400"/>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F8EEF51E-545D-4178-B97C-6E8CD726246A}"/>
              </a:ext>
            </a:extLst>
          </p:cNvPr>
          <p:cNvSpPr txBox="1"/>
          <p:nvPr/>
        </p:nvSpPr>
        <p:spPr>
          <a:xfrm>
            <a:off x="1540448" y="358062"/>
            <a:ext cx="2514600" cy="1323439"/>
          </a:xfrm>
          <a:prstGeom prst="rect">
            <a:avLst/>
          </a:prstGeom>
          <a:noFill/>
        </p:spPr>
        <p:txBody>
          <a:bodyPr wrap="square" rtlCol="0">
            <a:spAutoFit/>
          </a:bodyPr>
          <a:lstStyle/>
          <a:p>
            <a:r>
              <a:rPr lang="en-US" altLang="zh-CN" sz="4000" dirty="0"/>
              <a:t>Rating history</a:t>
            </a:r>
            <a:endParaRPr lang="zh-CN" altLang="en-US" sz="4000" dirty="0"/>
          </a:p>
        </p:txBody>
      </p:sp>
      <p:pic>
        <p:nvPicPr>
          <p:cNvPr id="18" name="图片 17">
            <a:extLst>
              <a:ext uri="{FF2B5EF4-FFF2-40B4-BE49-F238E27FC236}">
                <a16:creationId xmlns:a16="http://schemas.microsoft.com/office/drawing/2014/main" id="{F65286A3-3D12-FAEE-E85C-EC081357B718}"/>
              </a:ext>
            </a:extLst>
          </p:cNvPr>
          <p:cNvPicPr>
            <a:picLocks noChangeAspect="1"/>
          </p:cNvPicPr>
          <p:nvPr/>
        </p:nvPicPr>
        <p:blipFill>
          <a:blip r:embed="rId5"/>
          <a:stretch>
            <a:fillRect/>
          </a:stretch>
        </p:blipFill>
        <p:spPr>
          <a:xfrm>
            <a:off x="3772188" y="-25742"/>
            <a:ext cx="6879364" cy="6858000"/>
          </a:xfrm>
          <a:prstGeom prst="rect">
            <a:avLst/>
          </a:prstGeom>
        </p:spPr>
      </p:pic>
    </p:spTree>
    <p:custDataLst>
      <p:tags r:id="rId1"/>
    </p:custDataLst>
    <p:extLst>
      <p:ext uri="{BB962C8B-B14F-4D97-AF65-F5344CB8AC3E}">
        <p14:creationId xmlns:p14="http://schemas.microsoft.com/office/powerpoint/2010/main" val="1863031294"/>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a:off x="0" y="-18415"/>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THINGS!</a:t>
            </a:r>
            <a:endParaRPr lang="zh-CN" altLang="en-US" sz="1200" b="1" dirty="0">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15" name="文本框 14">
            <a:extLst>
              <a:ext uri="{FF2B5EF4-FFF2-40B4-BE49-F238E27FC236}">
                <a16:creationId xmlns:a16="http://schemas.microsoft.com/office/drawing/2014/main" id="{3AF35CEF-79D9-A248-DDC2-85A48641B5AF}"/>
              </a:ext>
            </a:extLst>
          </p:cNvPr>
          <p:cNvSpPr txBox="1"/>
          <p:nvPr/>
        </p:nvSpPr>
        <p:spPr>
          <a:xfrm>
            <a:off x="8597069" y="2315910"/>
            <a:ext cx="45719" cy="369332"/>
          </a:xfrm>
          <a:prstGeom prst="rect">
            <a:avLst/>
          </a:prstGeom>
          <a:noFill/>
        </p:spPr>
        <p:txBody>
          <a:bodyPr wrap="square" rtlCol="0">
            <a:spAutoFit/>
          </a:bodyPr>
          <a:lstStyle/>
          <a:p>
            <a:endParaRPr lang="zh-CN" altLang="en-US" dirty="0"/>
          </a:p>
        </p:txBody>
      </p:sp>
      <p:sp>
        <p:nvSpPr>
          <p:cNvPr id="17" name="文本框 16">
            <a:extLst>
              <a:ext uri="{FF2B5EF4-FFF2-40B4-BE49-F238E27FC236}">
                <a16:creationId xmlns:a16="http://schemas.microsoft.com/office/drawing/2014/main" id="{C2EA4FA5-9378-9E6D-9F51-6AD71DFAFC91}"/>
              </a:ext>
            </a:extLst>
          </p:cNvPr>
          <p:cNvSpPr txBox="1"/>
          <p:nvPr/>
        </p:nvSpPr>
        <p:spPr>
          <a:xfrm>
            <a:off x="5648770" y="2790202"/>
            <a:ext cx="914400" cy="914400"/>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F8EEF51E-545D-4178-B97C-6E8CD726246A}"/>
              </a:ext>
            </a:extLst>
          </p:cNvPr>
          <p:cNvSpPr txBox="1"/>
          <p:nvPr/>
        </p:nvSpPr>
        <p:spPr>
          <a:xfrm>
            <a:off x="644585" y="884011"/>
            <a:ext cx="3341081" cy="1323439"/>
          </a:xfrm>
          <a:prstGeom prst="rect">
            <a:avLst/>
          </a:prstGeom>
          <a:noFill/>
        </p:spPr>
        <p:txBody>
          <a:bodyPr wrap="square" rtlCol="0">
            <a:spAutoFit/>
          </a:bodyPr>
          <a:lstStyle/>
          <a:p>
            <a:r>
              <a:rPr lang="en-US" altLang="zh-CN" sz="4000" dirty="0"/>
              <a:t>Recommended movies</a:t>
            </a:r>
            <a:endParaRPr lang="zh-CN" altLang="en-US" sz="4000" dirty="0"/>
          </a:p>
        </p:txBody>
      </p:sp>
      <p:pic>
        <p:nvPicPr>
          <p:cNvPr id="18" name="图片 17">
            <a:extLst>
              <a:ext uri="{FF2B5EF4-FFF2-40B4-BE49-F238E27FC236}">
                <a16:creationId xmlns:a16="http://schemas.microsoft.com/office/drawing/2014/main" id="{BA336DF1-2C4E-CB11-9B42-E44843F84A10}"/>
              </a:ext>
            </a:extLst>
          </p:cNvPr>
          <p:cNvPicPr>
            <a:picLocks noChangeAspect="1"/>
          </p:cNvPicPr>
          <p:nvPr/>
        </p:nvPicPr>
        <p:blipFill>
          <a:blip r:embed="rId5"/>
          <a:stretch>
            <a:fillRect/>
          </a:stretch>
        </p:blipFill>
        <p:spPr>
          <a:xfrm>
            <a:off x="3911474" y="0"/>
            <a:ext cx="6703228" cy="6858000"/>
          </a:xfrm>
          <a:prstGeom prst="rect">
            <a:avLst/>
          </a:prstGeom>
        </p:spPr>
      </p:pic>
      <p:sp>
        <p:nvSpPr>
          <p:cNvPr id="19" name="文本框 18">
            <a:extLst>
              <a:ext uri="{FF2B5EF4-FFF2-40B4-BE49-F238E27FC236}">
                <a16:creationId xmlns:a16="http://schemas.microsoft.com/office/drawing/2014/main" id="{187070DC-B782-6244-28E4-2BB7D2AE1D27}"/>
              </a:ext>
            </a:extLst>
          </p:cNvPr>
          <p:cNvSpPr txBox="1"/>
          <p:nvPr/>
        </p:nvSpPr>
        <p:spPr>
          <a:xfrm>
            <a:off x="817548" y="2259288"/>
            <a:ext cx="2514577" cy="923330"/>
          </a:xfrm>
          <a:prstGeom prst="rect">
            <a:avLst/>
          </a:prstGeom>
          <a:noFill/>
        </p:spPr>
        <p:txBody>
          <a:bodyPr wrap="square" rtlCol="0">
            <a:spAutoFit/>
          </a:bodyPr>
          <a:lstStyle/>
          <a:p>
            <a:pPr algn="just"/>
            <a:r>
              <a:rPr lang="en-US" altLang="zh-CN" dirty="0"/>
              <a:t>Using </a:t>
            </a:r>
            <a:r>
              <a:rPr lang="en-US" altLang="zh-CN" dirty="0" err="1"/>
              <a:t>UserCF</a:t>
            </a:r>
            <a:r>
              <a:rPr lang="en-US" altLang="zh-CN" dirty="0"/>
              <a:t> algorithm to implement movie recommendation</a:t>
            </a:r>
            <a:endParaRPr lang="zh-CN" altLang="en-US" dirty="0"/>
          </a:p>
        </p:txBody>
      </p:sp>
    </p:spTree>
    <p:custDataLst>
      <p:tags r:id="rId1"/>
    </p:custDataLst>
    <p:extLst>
      <p:ext uri="{BB962C8B-B14F-4D97-AF65-F5344CB8AC3E}">
        <p14:creationId xmlns:p14="http://schemas.microsoft.com/office/powerpoint/2010/main" val="699290841"/>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a:off x="0" y="-18415"/>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THINGS!</a:t>
            </a:r>
            <a:endParaRPr lang="zh-CN" altLang="en-US" sz="1200" b="1" dirty="0">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15" name="文本框 14">
            <a:extLst>
              <a:ext uri="{FF2B5EF4-FFF2-40B4-BE49-F238E27FC236}">
                <a16:creationId xmlns:a16="http://schemas.microsoft.com/office/drawing/2014/main" id="{3AF35CEF-79D9-A248-DDC2-85A48641B5AF}"/>
              </a:ext>
            </a:extLst>
          </p:cNvPr>
          <p:cNvSpPr txBox="1"/>
          <p:nvPr/>
        </p:nvSpPr>
        <p:spPr>
          <a:xfrm>
            <a:off x="8597069" y="2315910"/>
            <a:ext cx="45719" cy="369332"/>
          </a:xfrm>
          <a:prstGeom prst="rect">
            <a:avLst/>
          </a:prstGeom>
          <a:noFill/>
        </p:spPr>
        <p:txBody>
          <a:bodyPr wrap="square" rtlCol="0">
            <a:spAutoFit/>
          </a:bodyPr>
          <a:lstStyle/>
          <a:p>
            <a:endParaRPr lang="zh-CN" altLang="en-US" dirty="0"/>
          </a:p>
        </p:txBody>
      </p:sp>
      <p:sp>
        <p:nvSpPr>
          <p:cNvPr id="17" name="文本框 16">
            <a:extLst>
              <a:ext uri="{FF2B5EF4-FFF2-40B4-BE49-F238E27FC236}">
                <a16:creationId xmlns:a16="http://schemas.microsoft.com/office/drawing/2014/main" id="{C2EA4FA5-9378-9E6D-9F51-6AD71DFAFC91}"/>
              </a:ext>
            </a:extLst>
          </p:cNvPr>
          <p:cNvSpPr txBox="1"/>
          <p:nvPr/>
        </p:nvSpPr>
        <p:spPr>
          <a:xfrm>
            <a:off x="5648770" y="2790202"/>
            <a:ext cx="914400" cy="914400"/>
          </a:xfrm>
          <a:prstGeom prst="rect">
            <a:avLst/>
          </a:prstGeom>
          <a:noFill/>
        </p:spPr>
        <p:txBody>
          <a:bodyPr wrap="square" rtlCol="0">
            <a:spAutoFit/>
          </a:bodyPr>
          <a:lstStyle/>
          <a:p>
            <a:endParaRPr lang="zh-CN" altLang="en-US" dirty="0"/>
          </a:p>
        </p:txBody>
      </p:sp>
      <p:sp>
        <p:nvSpPr>
          <p:cNvPr id="18" name="文本框 17">
            <a:extLst>
              <a:ext uri="{FF2B5EF4-FFF2-40B4-BE49-F238E27FC236}">
                <a16:creationId xmlns:a16="http://schemas.microsoft.com/office/drawing/2014/main" id="{D47F6EBA-44AA-1176-224E-C262D4396710}"/>
              </a:ext>
            </a:extLst>
          </p:cNvPr>
          <p:cNvSpPr txBox="1"/>
          <p:nvPr/>
        </p:nvSpPr>
        <p:spPr>
          <a:xfrm>
            <a:off x="576505" y="905378"/>
            <a:ext cx="11237560" cy="4801314"/>
          </a:xfrm>
          <a:prstGeom prst="rect">
            <a:avLst/>
          </a:prstGeom>
          <a:noFill/>
        </p:spPr>
        <p:txBody>
          <a:bodyPr wrap="square" rtlCol="0">
            <a:spAutoFit/>
          </a:bodyPr>
          <a:lstStyle/>
          <a:p>
            <a:r>
              <a:rPr lang="en-US" altLang="zh-CN" b="0" i="0" dirty="0">
                <a:solidFill>
                  <a:srgbClr val="3C4043"/>
                </a:solidFill>
                <a:effectLst/>
                <a:latin typeface="Roboto" panose="02000000000000000000" pitchFamily="2" charset="0"/>
              </a:rPr>
              <a:t>step: Find a set of users similar to the target user. Find items in this collection that users like and that the target user has not heard of, and then recommend them to the target user. shortcoming:</a:t>
            </a:r>
          </a:p>
          <a:p>
            <a:r>
              <a:rPr lang="en-US" altLang="zh-CN" b="0" i="0" dirty="0">
                <a:solidFill>
                  <a:srgbClr val="3C4043"/>
                </a:solidFill>
                <a:effectLst/>
                <a:latin typeface="Roboto" panose="02000000000000000000" pitchFamily="2" charset="0"/>
              </a:rPr>
              <a:t>shortcoming: (1) In Internet application scenarios, the number of users is often much greater than the number of items, and </a:t>
            </a:r>
            <a:r>
              <a:rPr lang="en-US" altLang="zh-CN" b="0" i="0" dirty="0" err="1">
                <a:solidFill>
                  <a:srgbClr val="3C4043"/>
                </a:solidFill>
                <a:effectLst/>
                <a:latin typeface="Roboto" panose="02000000000000000000" pitchFamily="2" charset="0"/>
              </a:rPr>
              <a:t>UserCF</a:t>
            </a:r>
            <a:r>
              <a:rPr lang="en-US" altLang="zh-CN" b="0" i="0" dirty="0">
                <a:solidFill>
                  <a:srgbClr val="3C4043"/>
                </a:solidFill>
                <a:effectLst/>
                <a:latin typeface="Roboto" panose="02000000000000000000" pitchFamily="2" charset="0"/>
              </a:rPr>
              <a:t> needs to maintain a user similarity matrix to quickly find the Top n similar users. The storage overhead of this user similarity matrix is very large, and with the development of the business, the increase in the number of users will cause the storage space of the user similarity matrix to grow rapidly at a rate of n squared. This is an expansion speed that the online storage system cannot bear. </a:t>
            </a:r>
          </a:p>
          <a:p>
            <a:r>
              <a:rPr lang="en-US" altLang="zh-CN" b="0" i="0" dirty="0">
                <a:solidFill>
                  <a:srgbClr val="3C4043"/>
                </a:solidFill>
                <a:effectLst/>
                <a:latin typeface="Roboto" panose="02000000000000000000" pitchFamily="2" charset="0"/>
              </a:rPr>
              <a:t>(2) User historical data vectors are often very sparse. For users with only a few purchases or clicks, the accuracy of finding similar users is very low, which makes </a:t>
            </a:r>
            <a:r>
              <a:rPr lang="en-US" altLang="zh-CN" b="0" i="0" dirty="0" err="1">
                <a:solidFill>
                  <a:srgbClr val="3C4043"/>
                </a:solidFill>
                <a:effectLst/>
                <a:latin typeface="Roboto" panose="02000000000000000000" pitchFamily="2" charset="0"/>
              </a:rPr>
              <a:t>UserCF</a:t>
            </a:r>
            <a:r>
              <a:rPr lang="en-US" altLang="zh-CN" b="0" i="0" dirty="0">
                <a:solidFill>
                  <a:srgbClr val="3C4043"/>
                </a:solidFill>
                <a:effectLst/>
                <a:latin typeface="Roboto" panose="02000000000000000000" pitchFamily="2" charset="0"/>
              </a:rPr>
              <a:t> unsuitable for applications where it is difficult to obtain positive feedback. Scenarios (such as hotel reservations, large-ticket purchase and other low-frequency applications).</a:t>
            </a:r>
          </a:p>
          <a:p>
            <a:r>
              <a:rPr lang="en-US" altLang="zh-CN" b="0" i="0" dirty="0">
                <a:solidFill>
                  <a:srgbClr val="3C4043"/>
                </a:solidFill>
                <a:effectLst/>
                <a:latin typeface="Roboto" panose="02000000000000000000" pitchFamily="2" charset="0"/>
              </a:rPr>
              <a:t>Although collaborative filtering is a very intuitive and interpretable model, it does not have strong generalization capabilities. There is a serious problem - popular items have a strong head effect and are easy to be similar to a large number of items; while tail items have sparse feature vectors and are rarely similar to other items, resulting in them being rarely recommended. </a:t>
            </a:r>
          </a:p>
          <a:p>
            <a:r>
              <a:rPr lang="en-US" altLang="zh-CN" b="0" i="0" dirty="0">
                <a:solidFill>
                  <a:srgbClr val="3C4043"/>
                </a:solidFill>
                <a:effectLst/>
                <a:latin typeface="Roboto" panose="02000000000000000000" pitchFamily="2" charset="0"/>
              </a:rPr>
              <a:t>Similar problems also occurred in the testing of this project. Popular movies have a high probability of appearing in recommended movies.</a:t>
            </a:r>
            <a:endParaRPr lang="en-US" altLang="zh-CN" dirty="0">
              <a:latin typeface="-apple-system"/>
            </a:endParaRPr>
          </a:p>
        </p:txBody>
      </p:sp>
      <p:sp>
        <p:nvSpPr>
          <p:cNvPr id="2" name="文本框 1">
            <a:extLst>
              <a:ext uri="{FF2B5EF4-FFF2-40B4-BE49-F238E27FC236}">
                <a16:creationId xmlns:a16="http://schemas.microsoft.com/office/drawing/2014/main" id="{E0238EA2-EB32-7615-BD79-09F20EB18EA6}"/>
              </a:ext>
            </a:extLst>
          </p:cNvPr>
          <p:cNvSpPr txBox="1"/>
          <p:nvPr/>
        </p:nvSpPr>
        <p:spPr>
          <a:xfrm>
            <a:off x="3446585" y="148314"/>
            <a:ext cx="4481011" cy="707886"/>
          </a:xfrm>
          <a:prstGeom prst="rect">
            <a:avLst/>
          </a:prstGeom>
          <a:noFill/>
        </p:spPr>
        <p:txBody>
          <a:bodyPr wrap="square" rtlCol="0">
            <a:spAutoFit/>
          </a:bodyPr>
          <a:lstStyle/>
          <a:p>
            <a:r>
              <a:rPr lang="en-US" altLang="zh-CN" sz="4000" dirty="0" err="1"/>
              <a:t>UserCF</a:t>
            </a:r>
            <a:r>
              <a:rPr lang="en-US" altLang="zh-CN" sz="4000" dirty="0"/>
              <a:t> algorithm</a:t>
            </a:r>
            <a:endParaRPr lang="zh-CN" altLang="en-US" sz="4000" dirty="0"/>
          </a:p>
        </p:txBody>
      </p:sp>
    </p:spTree>
    <p:custDataLst>
      <p:tags r:id="rId1"/>
    </p:custDataLst>
    <p:extLst>
      <p:ext uri="{BB962C8B-B14F-4D97-AF65-F5344CB8AC3E}">
        <p14:creationId xmlns:p14="http://schemas.microsoft.com/office/powerpoint/2010/main" val="3482323259"/>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a:off x="0" y="-18415"/>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THINGS!</a:t>
            </a:r>
            <a:endParaRPr lang="zh-CN" altLang="en-US" sz="1200" b="1" dirty="0">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15" name="文本框 14">
            <a:extLst>
              <a:ext uri="{FF2B5EF4-FFF2-40B4-BE49-F238E27FC236}">
                <a16:creationId xmlns:a16="http://schemas.microsoft.com/office/drawing/2014/main" id="{3AF35CEF-79D9-A248-DDC2-85A48641B5AF}"/>
              </a:ext>
            </a:extLst>
          </p:cNvPr>
          <p:cNvSpPr txBox="1"/>
          <p:nvPr/>
        </p:nvSpPr>
        <p:spPr>
          <a:xfrm>
            <a:off x="8597069" y="2315910"/>
            <a:ext cx="45719" cy="369332"/>
          </a:xfrm>
          <a:prstGeom prst="rect">
            <a:avLst/>
          </a:prstGeom>
          <a:noFill/>
        </p:spPr>
        <p:txBody>
          <a:bodyPr wrap="square" rtlCol="0">
            <a:spAutoFit/>
          </a:bodyPr>
          <a:lstStyle/>
          <a:p>
            <a:endParaRPr lang="zh-CN" altLang="en-US" dirty="0"/>
          </a:p>
        </p:txBody>
      </p:sp>
      <p:sp>
        <p:nvSpPr>
          <p:cNvPr id="17" name="文本框 16">
            <a:extLst>
              <a:ext uri="{FF2B5EF4-FFF2-40B4-BE49-F238E27FC236}">
                <a16:creationId xmlns:a16="http://schemas.microsoft.com/office/drawing/2014/main" id="{C2EA4FA5-9378-9E6D-9F51-6AD71DFAFC91}"/>
              </a:ext>
            </a:extLst>
          </p:cNvPr>
          <p:cNvSpPr txBox="1"/>
          <p:nvPr/>
        </p:nvSpPr>
        <p:spPr>
          <a:xfrm>
            <a:off x="5648770" y="2790202"/>
            <a:ext cx="914400" cy="914400"/>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AC10E9AB-F991-9837-AFC6-D0B996522A64}"/>
              </a:ext>
            </a:extLst>
          </p:cNvPr>
          <p:cNvSpPr txBox="1"/>
          <p:nvPr/>
        </p:nvSpPr>
        <p:spPr>
          <a:xfrm>
            <a:off x="3614365" y="167766"/>
            <a:ext cx="4196861" cy="707886"/>
          </a:xfrm>
          <a:prstGeom prst="rect">
            <a:avLst/>
          </a:prstGeom>
          <a:noFill/>
        </p:spPr>
        <p:txBody>
          <a:bodyPr wrap="square" rtlCol="0">
            <a:spAutoFit/>
          </a:bodyPr>
          <a:lstStyle/>
          <a:p>
            <a:r>
              <a:rPr lang="en-US" altLang="zh-CN" sz="4000" dirty="0" err="1"/>
              <a:t>UserCF</a:t>
            </a:r>
            <a:r>
              <a:rPr lang="zh-CN" altLang="en-US" sz="4000" dirty="0"/>
              <a:t> </a:t>
            </a:r>
            <a:r>
              <a:rPr lang="en-US" altLang="zh-CN" sz="4000" dirty="0"/>
              <a:t>part</a:t>
            </a:r>
            <a:endParaRPr lang="zh-CN" altLang="en-US" sz="4000" dirty="0"/>
          </a:p>
        </p:txBody>
      </p:sp>
      <p:sp>
        <p:nvSpPr>
          <p:cNvPr id="18" name="文本框 17">
            <a:extLst>
              <a:ext uri="{FF2B5EF4-FFF2-40B4-BE49-F238E27FC236}">
                <a16:creationId xmlns:a16="http://schemas.microsoft.com/office/drawing/2014/main" id="{D47F6EBA-44AA-1176-224E-C262D4396710}"/>
              </a:ext>
            </a:extLst>
          </p:cNvPr>
          <p:cNvSpPr txBox="1"/>
          <p:nvPr/>
        </p:nvSpPr>
        <p:spPr>
          <a:xfrm>
            <a:off x="664660" y="985006"/>
            <a:ext cx="11237560" cy="5909310"/>
          </a:xfrm>
          <a:prstGeom prst="rect">
            <a:avLst/>
          </a:prstGeom>
          <a:noFill/>
        </p:spPr>
        <p:txBody>
          <a:bodyPr wrap="square" rtlCol="0">
            <a:spAutoFit/>
          </a:bodyPr>
          <a:lstStyle/>
          <a:p>
            <a:r>
              <a:rPr lang="en-US" altLang="zh-CN" sz="1800" i="1" dirty="0">
                <a:solidFill>
                  <a:srgbClr val="C792EA"/>
                </a:solidFill>
                <a:effectLst/>
                <a:latin typeface="JetBrains Mono"/>
              </a:rPr>
              <a:t>def </a:t>
            </a:r>
            <a:r>
              <a:rPr lang="en-US" altLang="zh-CN" sz="1800" dirty="0" err="1">
                <a:solidFill>
                  <a:srgbClr val="82AAFF"/>
                </a:solidFill>
                <a:effectLst/>
                <a:latin typeface="JetBrains Mono"/>
              </a:rPr>
              <a:t>get_user_sim</a:t>
            </a:r>
            <a:r>
              <a:rPr lang="en-US" altLang="zh-CN" sz="1800" dirty="0">
                <a:solidFill>
                  <a:srgbClr val="89DDFF"/>
                </a:solidFill>
                <a:effectLst/>
                <a:latin typeface="JetBrains Mono"/>
              </a:rPr>
              <a:t>(</a:t>
            </a:r>
            <a:r>
              <a:rPr lang="en-US" altLang="zh-CN" sz="1800" i="1" dirty="0">
                <a:solidFill>
                  <a:srgbClr val="FF5370"/>
                </a:solidFill>
                <a:effectLst/>
                <a:latin typeface="JetBrains Mono"/>
              </a:rPr>
              <a:t>self</a:t>
            </a:r>
            <a:r>
              <a:rPr lang="en-US" altLang="zh-CN" sz="1800" dirty="0">
                <a:solidFill>
                  <a:srgbClr val="89DDFF"/>
                </a:solidFill>
                <a:effectLst/>
                <a:latin typeface="JetBrains Mono"/>
              </a:rPr>
              <a:t>):</a:t>
            </a:r>
            <a:br>
              <a:rPr lang="en-US" altLang="zh-CN" sz="1800" dirty="0">
                <a:solidFill>
                  <a:srgbClr val="89DDFF"/>
                </a:solidFill>
                <a:effectLst/>
                <a:latin typeface="JetBrains Mono"/>
              </a:rPr>
            </a:br>
            <a:r>
              <a:rPr lang="en-US" altLang="zh-CN" sz="1800" dirty="0">
                <a:solidFill>
                  <a:srgbClr val="89DDFF"/>
                </a:solidFill>
                <a:effectLst/>
                <a:latin typeface="JetBrains Mono"/>
              </a:rPr>
              <a:t>    </a:t>
            </a:r>
            <a:r>
              <a:rPr lang="en-US" altLang="zh-CN" sz="1800" i="1" dirty="0">
                <a:solidFill>
                  <a:srgbClr val="546E7A"/>
                </a:solidFill>
                <a:effectLst/>
                <a:latin typeface="JetBrains Mono"/>
              </a:rPr>
              <a:t>#</a:t>
            </a:r>
            <a:r>
              <a:rPr lang="zh-CN" altLang="en-US" sz="1800" i="1" dirty="0">
                <a:solidFill>
                  <a:srgbClr val="546E7A"/>
                </a:solidFill>
                <a:effectLst/>
                <a:latin typeface="宋体" panose="02010600030101010101" pitchFamily="2" charset="-122"/>
                <a:ea typeface="宋体" panose="02010600030101010101" pitchFamily="2" charset="-122"/>
              </a:rPr>
              <a:t>获取与当前用户相似度最高的</a:t>
            </a:r>
            <a:r>
              <a:rPr lang="zh-CN" altLang="en-US" sz="1800" i="1" dirty="0">
                <a:solidFill>
                  <a:srgbClr val="546E7A"/>
                </a:solidFill>
                <a:effectLst/>
                <a:latin typeface="JetBrains Mono"/>
              </a:rPr>
              <a:t> </a:t>
            </a:r>
            <a:r>
              <a:rPr lang="en-US" altLang="zh-CN" sz="1800" i="1" dirty="0">
                <a:solidFill>
                  <a:srgbClr val="546E7A"/>
                </a:solidFill>
                <a:effectLst/>
                <a:latin typeface="JetBrains Mono"/>
              </a:rPr>
              <a:t>K </a:t>
            </a:r>
            <a:r>
              <a:rPr lang="zh-CN" altLang="en-US" sz="1800" i="1" dirty="0">
                <a:solidFill>
                  <a:srgbClr val="546E7A"/>
                </a:solidFill>
                <a:effectLst/>
                <a:latin typeface="宋体" panose="02010600030101010101" pitchFamily="2" charset="-122"/>
                <a:ea typeface="宋体" panose="02010600030101010101" pitchFamily="2" charset="-122"/>
              </a:rPr>
              <a:t>个用户</a:t>
            </a:r>
            <a:br>
              <a:rPr lang="zh-CN" altLang="en-US" sz="1800" i="1" dirty="0">
                <a:solidFill>
                  <a:srgbClr val="546E7A"/>
                </a:solidFill>
                <a:effectLst/>
                <a:latin typeface="宋体" panose="02010600030101010101" pitchFamily="2" charset="-122"/>
                <a:ea typeface="宋体" panose="02010600030101010101" pitchFamily="2" charset="-122"/>
              </a:rPr>
            </a:br>
            <a:r>
              <a:rPr lang="zh-CN" altLang="en-US" sz="1800" i="1" dirty="0">
                <a:solidFill>
                  <a:srgbClr val="546E7A"/>
                </a:solidFill>
                <a:effectLst/>
                <a:latin typeface="宋体" panose="02010600030101010101" pitchFamily="2" charset="-122"/>
                <a:ea typeface="宋体" panose="02010600030101010101" pitchFamily="2" charset="-122"/>
              </a:rPr>
              <a:t>    </a:t>
            </a:r>
            <a:r>
              <a:rPr lang="en-US" altLang="zh-CN" sz="1800" i="1" dirty="0">
                <a:solidFill>
                  <a:srgbClr val="546E7A"/>
                </a:solidFill>
                <a:effectLst/>
                <a:latin typeface="JetBrains Mono"/>
              </a:rPr>
              <a:t># </a:t>
            </a:r>
            <a:r>
              <a:rPr lang="zh-CN" altLang="en-US" sz="1800" i="1" dirty="0">
                <a:solidFill>
                  <a:srgbClr val="546E7A"/>
                </a:solidFill>
                <a:effectLst/>
                <a:latin typeface="宋体" panose="02010600030101010101" pitchFamily="2" charset="-122"/>
                <a:ea typeface="宋体" panose="02010600030101010101" pitchFamily="2" charset="-122"/>
              </a:rPr>
              <a:t>用户相似度字典，格式为</a:t>
            </a:r>
            <a:r>
              <a:rPr lang="en-US" altLang="zh-CN" sz="1800" i="1" dirty="0">
                <a:solidFill>
                  <a:srgbClr val="546E7A"/>
                </a:solidFill>
                <a:effectLst/>
                <a:latin typeface="JetBrains Mono"/>
              </a:rPr>
              <a:t>{ user_id1:val , user_id2:val , ... }</a:t>
            </a:r>
            <a:br>
              <a:rPr lang="en-US" altLang="zh-CN" sz="1800" i="1" dirty="0">
                <a:solidFill>
                  <a:srgbClr val="546E7A"/>
                </a:solidFill>
                <a:effectLst/>
                <a:latin typeface="JetBrains Mono"/>
              </a:rPr>
            </a:br>
            <a:r>
              <a:rPr lang="en-US" altLang="zh-CN" sz="1800" i="1" dirty="0">
                <a:solidFill>
                  <a:srgbClr val="546E7A"/>
                </a:solidFill>
                <a:effectLst/>
                <a:latin typeface="JetBrains Mono"/>
              </a:rPr>
              <a:t>    </a:t>
            </a:r>
            <a:r>
              <a:rPr lang="en-US" altLang="zh-CN" sz="1800" dirty="0" err="1">
                <a:solidFill>
                  <a:srgbClr val="C3CEE3"/>
                </a:solidFill>
                <a:effectLst/>
                <a:latin typeface="JetBrains Mono"/>
              </a:rPr>
              <a:t>user_sim_dct</a:t>
            </a:r>
            <a:r>
              <a:rPr lang="en-US" altLang="zh-CN" sz="1800" dirty="0">
                <a:solidFill>
                  <a:srgbClr val="C3CEE3"/>
                </a:solidFill>
                <a:effectLst/>
                <a:latin typeface="JetBrains Mono"/>
              </a:rPr>
              <a:t> </a:t>
            </a:r>
            <a:r>
              <a:rPr lang="en-US" altLang="zh-CN" sz="1800" dirty="0">
                <a:solidFill>
                  <a:srgbClr val="89DDFF"/>
                </a:solidFill>
                <a:effectLst/>
                <a:latin typeface="JetBrains Mono"/>
              </a:rPr>
              <a:t>= </a:t>
            </a:r>
            <a:r>
              <a:rPr lang="en-US" altLang="zh-CN" sz="1800" i="1" dirty="0" err="1">
                <a:solidFill>
                  <a:srgbClr val="82AAFF"/>
                </a:solidFill>
                <a:effectLst/>
                <a:latin typeface="JetBrains Mono"/>
              </a:rPr>
              <a:t>dict</a:t>
            </a:r>
            <a:r>
              <a:rPr lang="en-US" altLang="zh-CN" sz="1800" dirty="0">
                <a:solidFill>
                  <a:srgbClr val="89DDFF"/>
                </a:solidFill>
                <a:effectLst/>
                <a:latin typeface="JetBrains Mono"/>
              </a:rPr>
              <a:t>()</a:t>
            </a:r>
            <a:br>
              <a:rPr lang="en-US" altLang="zh-CN" sz="1800" dirty="0">
                <a:solidFill>
                  <a:srgbClr val="89DDFF"/>
                </a:solidFill>
                <a:effectLst/>
                <a:latin typeface="JetBrains Mono"/>
              </a:rPr>
            </a:br>
            <a:r>
              <a:rPr lang="en-US" altLang="zh-CN" sz="1800" dirty="0">
                <a:solidFill>
                  <a:srgbClr val="89DDFF"/>
                </a:solidFill>
                <a:effectLst/>
                <a:latin typeface="JetBrains Mono"/>
              </a:rPr>
              <a:t>    </a:t>
            </a:r>
            <a:r>
              <a:rPr lang="en-US" altLang="zh-CN" sz="1800" dirty="0">
                <a:solidFill>
                  <a:srgbClr val="C3E88D"/>
                </a:solidFill>
                <a:effectLst/>
                <a:latin typeface="JetBrains Mono"/>
              </a:rPr>
              <a:t>'''</a:t>
            </a:r>
            <a:r>
              <a:rPr lang="zh-CN" altLang="en-US" sz="1800" dirty="0">
                <a:solidFill>
                  <a:srgbClr val="C3E88D"/>
                </a:solidFill>
                <a:effectLst/>
                <a:latin typeface="宋体" panose="02010600030101010101" pitchFamily="2" charset="-122"/>
                <a:ea typeface="宋体" panose="02010600030101010101" pitchFamily="2" charset="-122"/>
              </a:rPr>
              <a:t>获取用户之间的相似度</a:t>
            </a:r>
            <a:r>
              <a:rPr lang="en-US" altLang="zh-CN" sz="1800" dirty="0">
                <a:solidFill>
                  <a:srgbClr val="C3E88D"/>
                </a:solidFill>
                <a:effectLst/>
                <a:latin typeface="JetBrains Mono"/>
              </a:rPr>
              <a:t>,</a:t>
            </a:r>
            <a:r>
              <a:rPr lang="zh-CN" altLang="en-US" sz="1800" dirty="0">
                <a:solidFill>
                  <a:srgbClr val="C3E88D"/>
                </a:solidFill>
                <a:effectLst/>
                <a:latin typeface="宋体" panose="02010600030101010101" pitchFamily="2" charset="-122"/>
                <a:ea typeface="宋体" panose="02010600030101010101" pitchFamily="2" charset="-122"/>
              </a:rPr>
              <a:t>存放在</a:t>
            </a:r>
            <a:r>
              <a:rPr lang="en-US" altLang="zh-CN" sz="1800" dirty="0" err="1">
                <a:solidFill>
                  <a:srgbClr val="C3E88D"/>
                </a:solidFill>
                <a:effectLst/>
                <a:latin typeface="JetBrains Mono"/>
              </a:rPr>
              <a:t>user_sim_dct</a:t>
            </a:r>
            <a:r>
              <a:rPr lang="zh-CN" altLang="en-US" sz="1800" dirty="0">
                <a:solidFill>
                  <a:srgbClr val="C3E88D"/>
                </a:solidFill>
                <a:effectLst/>
                <a:latin typeface="宋体" panose="02010600030101010101" pitchFamily="2" charset="-122"/>
                <a:ea typeface="宋体" panose="02010600030101010101" pitchFamily="2" charset="-122"/>
              </a:rPr>
              <a:t>中</a:t>
            </a:r>
            <a:r>
              <a:rPr lang="en-US" altLang="zh-CN" sz="1800" dirty="0">
                <a:solidFill>
                  <a:srgbClr val="C3E88D"/>
                </a:solidFill>
                <a:effectLst/>
                <a:latin typeface="JetBrains Mono"/>
              </a:rPr>
              <a:t>'''</a:t>
            </a:r>
            <a:br>
              <a:rPr lang="en-US" altLang="zh-CN" sz="1800" dirty="0">
                <a:solidFill>
                  <a:srgbClr val="C3E88D"/>
                </a:solidFill>
                <a:effectLst/>
                <a:latin typeface="JetBrains Mono"/>
              </a:rPr>
            </a:br>
            <a:r>
              <a:rPr lang="en-US" altLang="zh-CN" sz="1800" dirty="0">
                <a:solidFill>
                  <a:srgbClr val="C3E88D"/>
                </a:solidFill>
                <a:effectLst/>
                <a:latin typeface="JetBrains Mono"/>
              </a:rPr>
              <a:t>    </a:t>
            </a:r>
            <a:r>
              <a:rPr lang="en-US" altLang="zh-CN" sz="1800" i="1" dirty="0">
                <a:solidFill>
                  <a:srgbClr val="546E7A"/>
                </a:solidFill>
                <a:effectLst/>
                <a:latin typeface="JetBrains Mono"/>
              </a:rPr>
              <a:t># </a:t>
            </a:r>
            <a:r>
              <a:rPr lang="zh-CN" altLang="en-US" sz="1800" i="1" dirty="0">
                <a:solidFill>
                  <a:srgbClr val="546E7A"/>
                </a:solidFill>
                <a:effectLst/>
                <a:latin typeface="宋体" panose="02010600030101010101" pitchFamily="2" charset="-122"/>
                <a:ea typeface="宋体" panose="02010600030101010101" pitchFamily="2" charset="-122"/>
              </a:rPr>
              <a:t>获取当前用户</a:t>
            </a:r>
            <a:br>
              <a:rPr lang="zh-CN" altLang="en-US" sz="1800" i="1" dirty="0">
                <a:solidFill>
                  <a:srgbClr val="546E7A"/>
                </a:solidFill>
                <a:effectLst/>
                <a:latin typeface="宋体" panose="02010600030101010101" pitchFamily="2" charset="-122"/>
                <a:ea typeface="宋体" panose="02010600030101010101" pitchFamily="2" charset="-122"/>
              </a:rPr>
            </a:br>
            <a:r>
              <a:rPr lang="zh-CN" altLang="en-US" sz="1800" i="1" dirty="0">
                <a:solidFill>
                  <a:srgbClr val="546E7A"/>
                </a:solidFill>
                <a:effectLst/>
                <a:latin typeface="宋体" panose="02010600030101010101" pitchFamily="2" charset="-122"/>
                <a:ea typeface="宋体" panose="02010600030101010101" pitchFamily="2" charset="-122"/>
              </a:rPr>
              <a:t>    </a:t>
            </a:r>
            <a:r>
              <a:rPr lang="en-US" altLang="zh-CN" sz="1800" dirty="0" err="1">
                <a:solidFill>
                  <a:srgbClr val="C3CEE3"/>
                </a:solidFill>
                <a:effectLst/>
                <a:latin typeface="JetBrains Mono"/>
              </a:rPr>
              <a:t>cur_user_id</a:t>
            </a:r>
            <a:r>
              <a:rPr lang="en-US" altLang="zh-CN" sz="1800" dirty="0">
                <a:solidFill>
                  <a:srgbClr val="C3CEE3"/>
                </a:solidFill>
                <a:effectLst/>
                <a:latin typeface="JetBrains Mono"/>
              </a:rPr>
              <a:t> </a:t>
            </a:r>
            <a:r>
              <a:rPr lang="en-US" altLang="zh-CN" sz="1800" dirty="0">
                <a:solidFill>
                  <a:srgbClr val="89DDFF"/>
                </a:solidFill>
                <a:effectLst/>
                <a:latin typeface="JetBrains Mono"/>
              </a:rPr>
              <a:t>= </a:t>
            </a:r>
            <a:r>
              <a:rPr lang="en-US" altLang="zh-CN" sz="1800" i="1" dirty="0" err="1">
                <a:solidFill>
                  <a:srgbClr val="FF5370"/>
                </a:solidFill>
                <a:effectLst/>
                <a:latin typeface="JetBrains Mono"/>
              </a:rPr>
              <a:t>self</a:t>
            </a:r>
            <a:r>
              <a:rPr lang="en-US" altLang="zh-CN" sz="1800" dirty="0" err="1">
                <a:solidFill>
                  <a:srgbClr val="89DDFF"/>
                </a:solidFill>
                <a:effectLst/>
                <a:latin typeface="JetBrains Mono"/>
              </a:rPr>
              <a:t>.</a:t>
            </a:r>
            <a:r>
              <a:rPr lang="en-US" altLang="zh-CN" sz="1800" dirty="0" err="1">
                <a:solidFill>
                  <a:srgbClr val="C3CEE3"/>
                </a:solidFill>
                <a:effectLst/>
                <a:latin typeface="JetBrains Mono"/>
              </a:rPr>
              <a:t>request</a:t>
            </a:r>
            <a:r>
              <a:rPr lang="en-US" altLang="zh-CN" sz="1800" dirty="0" err="1">
                <a:solidFill>
                  <a:srgbClr val="89DDFF"/>
                </a:solidFill>
                <a:effectLst/>
                <a:latin typeface="JetBrains Mono"/>
              </a:rPr>
              <a:t>.</a:t>
            </a:r>
            <a:r>
              <a:rPr lang="en-US" altLang="zh-CN" sz="1800" dirty="0" err="1">
                <a:solidFill>
                  <a:srgbClr val="C3CEE3"/>
                </a:solidFill>
                <a:effectLst/>
                <a:latin typeface="JetBrains Mono"/>
              </a:rPr>
              <a:t>session</a:t>
            </a:r>
            <a:r>
              <a:rPr lang="en-US" altLang="zh-CN" sz="1800" dirty="0">
                <a:solidFill>
                  <a:srgbClr val="89DDFF"/>
                </a:solidFill>
                <a:effectLst/>
                <a:latin typeface="JetBrains Mono"/>
              </a:rPr>
              <a:t>[</a:t>
            </a:r>
            <a:r>
              <a:rPr lang="en-US" altLang="zh-CN" sz="1800" dirty="0">
                <a:solidFill>
                  <a:srgbClr val="C3E88D"/>
                </a:solidFill>
                <a:effectLst/>
                <a:latin typeface="JetBrains Mono"/>
              </a:rPr>
              <a:t>'</a:t>
            </a:r>
            <a:r>
              <a:rPr lang="en-US" altLang="zh-CN" sz="1800" dirty="0" err="1">
                <a:solidFill>
                  <a:srgbClr val="C3E88D"/>
                </a:solidFill>
                <a:effectLst/>
                <a:latin typeface="JetBrains Mono"/>
              </a:rPr>
              <a:t>user_id</a:t>
            </a:r>
            <a:r>
              <a:rPr lang="en-US" altLang="zh-CN" sz="1800" dirty="0">
                <a:solidFill>
                  <a:srgbClr val="C3E88D"/>
                </a:solidFill>
                <a:effectLst/>
                <a:latin typeface="JetBrains Mono"/>
              </a:rPr>
              <a:t>'</a:t>
            </a:r>
            <a:r>
              <a:rPr lang="en-US" altLang="zh-CN" sz="1800" dirty="0">
                <a:solidFill>
                  <a:srgbClr val="89DDFF"/>
                </a:solidFill>
                <a:effectLst/>
                <a:latin typeface="JetBrains Mono"/>
              </a:rPr>
              <a:t>]</a:t>
            </a:r>
            <a:br>
              <a:rPr lang="en-US" altLang="zh-CN" sz="1800" dirty="0">
                <a:solidFill>
                  <a:srgbClr val="89DDFF"/>
                </a:solidFill>
                <a:effectLst/>
                <a:latin typeface="JetBrains Mono"/>
              </a:rPr>
            </a:br>
            <a:r>
              <a:rPr lang="en-US" altLang="zh-CN" sz="1800" dirty="0">
                <a:solidFill>
                  <a:srgbClr val="89DDFF"/>
                </a:solidFill>
                <a:effectLst/>
                <a:latin typeface="JetBrains Mono"/>
              </a:rPr>
              <a:t>    </a:t>
            </a:r>
            <a:r>
              <a:rPr lang="en-US" altLang="zh-CN" sz="1800" dirty="0" err="1">
                <a:solidFill>
                  <a:srgbClr val="C3CEE3"/>
                </a:solidFill>
                <a:effectLst/>
                <a:latin typeface="JetBrains Mono"/>
              </a:rPr>
              <a:t>cur_user</a:t>
            </a:r>
            <a:r>
              <a:rPr lang="en-US" altLang="zh-CN" sz="1800" dirty="0">
                <a:solidFill>
                  <a:srgbClr val="C3CEE3"/>
                </a:solidFill>
                <a:effectLst/>
                <a:latin typeface="JetBrains Mono"/>
              </a:rPr>
              <a:t> </a:t>
            </a:r>
            <a:r>
              <a:rPr lang="en-US" altLang="zh-CN" sz="1800" dirty="0">
                <a:solidFill>
                  <a:srgbClr val="89DDFF"/>
                </a:solidFill>
                <a:effectLst/>
                <a:latin typeface="JetBrains Mono"/>
              </a:rPr>
              <a:t>= </a:t>
            </a:r>
            <a:r>
              <a:rPr lang="en-US" altLang="zh-CN" sz="1800" dirty="0" err="1">
                <a:solidFill>
                  <a:srgbClr val="C3CEE3"/>
                </a:solidFill>
                <a:effectLst/>
                <a:latin typeface="JetBrains Mono"/>
              </a:rPr>
              <a:t>User</a:t>
            </a:r>
            <a:r>
              <a:rPr lang="en-US" altLang="zh-CN" sz="1800" dirty="0" err="1">
                <a:solidFill>
                  <a:srgbClr val="89DDFF"/>
                </a:solidFill>
                <a:effectLst/>
                <a:latin typeface="JetBrains Mono"/>
              </a:rPr>
              <a:t>.</a:t>
            </a:r>
            <a:r>
              <a:rPr lang="en-US" altLang="zh-CN" sz="1800" dirty="0" err="1">
                <a:solidFill>
                  <a:srgbClr val="C3CEE3"/>
                </a:solidFill>
                <a:effectLst/>
                <a:latin typeface="JetBrains Mono"/>
              </a:rPr>
              <a:t>objects</a:t>
            </a:r>
            <a:r>
              <a:rPr lang="en-US" altLang="zh-CN" sz="1800" dirty="0" err="1">
                <a:solidFill>
                  <a:srgbClr val="89DDFF"/>
                </a:solidFill>
                <a:effectLst/>
                <a:latin typeface="JetBrains Mono"/>
              </a:rPr>
              <a:t>.</a:t>
            </a:r>
            <a:r>
              <a:rPr lang="en-US" altLang="zh-CN" sz="1800" dirty="0" err="1">
                <a:solidFill>
                  <a:srgbClr val="82AAFF"/>
                </a:solidFill>
                <a:effectLst/>
                <a:latin typeface="JetBrains Mono"/>
              </a:rPr>
              <a:t>get</a:t>
            </a:r>
            <a:r>
              <a:rPr lang="en-US" altLang="zh-CN" sz="1800" dirty="0">
                <a:solidFill>
                  <a:srgbClr val="89DDFF"/>
                </a:solidFill>
                <a:effectLst/>
                <a:latin typeface="JetBrains Mono"/>
              </a:rPr>
              <a:t>(</a:t>
            </a:r>
            <a:r>
              <a:rPr lang="en-US" altLang="zh-CN" sz="1800" dirty="0">
                <a:solidFill>
                  <a:srgbClr val="F78C6C"/>
                </a:solidFill>
                <a:effectLst/>
                <a:latin typeface="JetBrains Mono"/>
              </a:rPr>
              <a:t>pk</a:t>
            </a:r>
            <a:r>
              <a:rPr lang="en-US" altLang="zh-CN" sz="1800" dirty="0">
                <a:solidFill>
                  <a:srgbClr val="89DDFF"/>
                </a:solidFill>
                <a:effectLst/>
                <a:latin typeface="JetBrains Mono"/>
              </a:rPr>
              <a:t>=</a:t>
            </a:r>
            <a:r>
              <a:rPr lang="en-US" altLang="zh-CN" sz="1800" dirty="0" err="1">
                <a:solidFill>
                  <a:srgbClr val="C3CEE3"/>
                </a:solidFill>
                <a:effectLst/>
                <a:latin typeface="JetBrains Mono"/>
              </a:rPr>
              <a:t>cur_user_id</a:t>
            </a:r>
            <a:r>
              <a:rPr lang="en-US" altLang="zh-CN" sz="1800" dirty="0">
                <a:solidFill>
                  <a:srgbClr val="89DDFF"/>
                </a:solidFill>
                <a:effectLst/>
                <a:latin typeface="JetBrains Mono"/>
              </a:rPr>
              <a:t>)</a:t>
            </a:r>
            <a:br>
              <a:rPr lang="en-US" altLang="zh-CN" sz="1800" dirty="0">
                <a:solidFill>
                  <a:srgbClr val="89DDFF"/>
                </a:solidFill>
                <a:effectLst/>
                <a:latin typeface="JetBrains Mono"/>
              </a:rPr>
            </a:br>
            <a:r>
              <a:rPr lang="en-US" altLang="zh-CN" sz="1800" dirty="0">
                <a:solidFill>
                  <a:srgbClr val="89DDFF"/>
                </a:solidFill>
                <a:effectLst/>
                <a:latin typeface="JetBrains Mono"/>
              </a:rPr>
              <a:t>    </a:t>
            </a:r>
            <a:r>
              <a:rPr lang="en-US" altLang="zh-CN" sz="1800" i="1" dirty="0">
                <a:solidFill>
                  <a:srgbClr val="546E7A"/>
                </a:solidFill>
                <a:effectLst/>
                <a:latin typeface="JetBrains Mono"/>
              </a:rPr>
              <a:t># </a:t>
            </a:r>
            <a:r>
              <a:rPr lang="zh-CN" altLang="en-US" sz="1800" i="1" dirty="0">
                <a:solidFill>
                  <a:srgbClr val="546E7A"/>
                </a:solidFill>
                <a:effectLst/>
                <a:latin typeface="宋体" panose="02010600030101010101" pitchFamily="2" charset="-122"/>
                <a:ea typeface="宋体" panose="02010600030101010101" pitchFamily="2" charset="-122"/>
              </a:rPr>
              <a:t>获取其它用户</a:t>
            </a:r>
            <a:br>
              <a:rPr lang="zh-CN" altLang="en-US" sz="1800" i="1" dirty="0">
                <a:solidFill>
                  <a:srgbClr val="546E7A"/>
                </a:solidFill>
                <a:effectLst/>
                <a:latin typeface="宋体" panose="02010600030101010101" pitchFamily="2" charset="-122"/>
                <a:ea typeface="宋体" panose="02010600030101010101" pitchFamily="2" charset="-122"/>
              </a:rPr>
            </a:br>
            <a:r>
              <a:rPr lang="zh-CN" altLang="en-US" sz="1800" i="1" dirty="0">
                <a:solidFill>
                  <a:srgbClr val="546E7A"/>
                </a:solidFill>
                <a:effectLst/>
                <a:latin typeface="宋体" panose="02010600030101010101" pitchFamily="2" charset="-122"/>
                <a:ea typeface="宋体" panose="02010600030101010101" pitchFamily="2" charset="-122"/>
              </a:rPr>
              <a:t>    </a:t>
            </a:r>
            <a:r>
              <a:rPr lang="en-US" altLang="zh-CN" sz="1800" dirty="0" err="1">
                <a:solidFill>
                  <a:srgbClr val="C3CEE3"/>
                </a:solidFill>
                <a:effectLst/>
                <a:latin typeface="JetBrains Mono"/>
              </a:rPr>
              <a:t>other_users</a:t>
            </a:r>
            <a:r>
              <a:rPr lang="en-US" altLang="zh-CN" sz="1800" dirty="0">
                <a:solidFill>
                  <a:srgbClr val="C3CEE3"/>
                </a:solidFill>
                <a:effectLst/>
                <a:latin typeface="JetBrains Mono"/>
              </a:rPr>
              <a:t> </a:t>
            </a:r>
            <a:r>
              <a:rPr lang="en-US" altLang="zh-CN" sz="1800" dirty="0">
                <a:solidFill>
                  <a:srgbClr val="89DDFF"/>
                </a:solidFill>
                <a:effectLst/>
                <a:latin typeface="JetBrains Mono"/>
              </a:rPr>
              <a:t>= </a:t>
            </a:r>
            <a:r>
              <a:rPr lang="en-US" altLang="zh-CN" sz="1800" dirty="0" err="1">
                <a:solidFill>
                  <a:srgbClr val="C3CEE3"/>
                </a:solidFill>
                <a:effectLst/>
                <a:latin typeface="JetBrains Mono"/>
              </a:rPr>
              <a:t>User</a:t>
            </a:r>
            <a:r>
              <a:rPr lang="en-US" altLang="zh-CN" sz="1800" dirty="0" err="1">
                <a:solidFill>
                  <a:srgbClr val="89DDFF"/>
                </a:solidFill>
                <a:effectLst/>
                <a:latin typeface="JetBrains Mono"/>
              </a:rPr>
              <a:t>.</a:t>
            </a:r>
            <a:r>
              <a:rPr lang="en-US" altLang="zh-CN" sz="1800" dirty="0" err="1">
                <a:solidFill>
                  <a:srgbClr val="C3CEE3"/>
                </a:solidFill>
                <a:effectLst/>
                <a:latin typeface="JetBrains Mono"/>
              </a:rPr>
              <a:t>objects</a:t>
            </a:r>
            <a:r>
              <a:rPr lang="en-US" altLang="zh-CN" sz="1800" dirty="0" err="1">
                <a:solidFill>
                  <a:srgbClr val="89DDFF"/>
                </a:solidFill>
                <a:effectLst/>
                <a:latin typeface="JetBrains Mono"/>
              </a:rPr>
              <a:t>.</a:t>
            </a:r>
            <a:r>
              <a:rPr lang="en-US" altLang="zh-CN" sz="1800" dirty="0" err="1">
                <a:solidFill>
                  <a:srgbClr val="82AAFF"/>
                </a:solidFill>
                <a:effectLst/>
                <a:latin typeface="JetBrains Mono"/>
              </a:rPr>
              <a:t>exclude</a:t>
            </a:r>
            <a:r>
              <a:rPr lang="en-US" altLang="zh-CN" sz="1800" dirty="0">
                <a:solidFill>
                  <a:srgbClr val="89DDFF"/>
                </a:solidFill>
                <a:effectLst/>
                <a:latin typeface="JetBrains Mono"/>
              </a:rPr>
              <a:t>(</a:t>
            </a:r>
            <a:r>
              <a:rPr lang="en-US" altLang="zh-CN" sz="1800" dirty="0">
                <a:solidFill>
                  <a:srgbClr val="F78C6C"/>
                </a:solidFill>
                <a:effectLst/>
                <a:latin typeface="JetBrains Mono"/>
              </a:rPr>
              <a:t>pk</a:t>
            </a:r>
            <a:r>
              <a:rPr lang="en-US" altLang="zh-CN" sz="1800" dirty="0">
                <a:solidFill>
                  <a:srgbClr val="89DDFF"/>
                </a:solidFill>
                <a:effectLst/>
                <a:latin typeface="JetBrains Mono"/>
              </a:rPr>
              <a:t>=</a:t>
            </a:r>
            <a:r>
              <a:rPr lang="en-US" altLang="zh-CN" sz="1800" dirty="0" err="1">
                <a:solidFill>
                  <a:srgbClr val="C3CEE3"/>
                </a:solidFill>
                <a:effectLst/>
                <a:latin typeface="JetBrains Mono"/>
              </a:rPr>
              <a:t>cur_user_id</a:t>
            </a:r>
            <a:r>
              <a:rPr lang="en-US" altLang="zh-CN" sz="1800" dirty="0">
                <a:solidFill>
                  <a:srgbClr val="89DDFF"/>
                </a:solidFill>
                <a:effectLst/>
                <a:latin typeface="JetBrains Mono"/>
              </a:rPr>
              <a:t>)</a:t>
            </a:r>
            <a:br>
              <a:rPr lang="en-US" altLang="zh-CN" sz="1800" dirty="0">
                <a:solidFill>
                  <a:srgbClr val="89DDFF"/>
                </a:solidFill>
                <a:effectLst/>
                <a:latin typeface="JetBrains Mono"/>
              </a:rPr>
            </a:br>
            <a:r>
              <a:rPr lang="en-US" altLang="zh-CN" sz="1800" dirty="0">
                <a:solidFill>
                  <a:srgbClr val="89DDFF"/>
                </a:solidFill>
                <a:effectLst/>
                <a:latin typeface="JetBrains Mono"/>
              </a:rPr>
              <a:t>    </a:t>
            </a:r>
            <a:r>
              <a:rPr lang="en-US" altLang="zh-CN" sz="1800" i="1" dirty="0" err="1">
                <a:solidFill>
                  <a:srgbClr val="FF5370"/>
                </a:solidFill>
                <a:effectLst/>
                <a:latin typeface="JetBrains Mono"/>
              </a:rPr>
              <a:t>self</a:t>
            </a:r>
            <a:r>
              <a:rPr lang="en-US" altLang="zh-CN" sz="1800" dirty="0" err="1">
                <a:solidFill>
                  <a:srgbClr val="89DDFF"/>
                </a:solidFill>
                <a:effectLst/>
                <a:latin typeface="JetBrains Mono"/>
              </a:rPr>
              <a:t>.</a:t>
            </a:r>
            <a:r>
              <a:rPr lang="en-US" altLang="zh-CN" sz="1800" dirty="0" err="1">
                <a:solidFill>
                  <a:srgbClr val="C3CEE3"/>
                </a:solidFill>
                <a:effectLst/>
                <a:latin typeface="JetBrains Mono"/>
              </a:rPr>
              <a:t>cur_user_movie_qs</a:t>
            </a:r>
            <a:r>
              <a:rPr lang="en-US" altLang="zh-CN" sz="1800" dirty="0">
                <a:solidFill>
                  <a:srgbClr val="C3CEE3"/>
                </a:solidFill>
                <a:effectLst/>
                <a:latin typeface="JetBrains Mono"/>
              </a:rPr>
              <a:t> </a:t>
            </a:r>
            <a:r>
              <a:rPr lang="en-US" altLang="zh-CN" sz="1800" dirty="0">
                <a:solidFill>
                  <a:srgbClr val="89DDFF"/>
                </a:solidFill>
                <a:effectLst/>
                <a:latin typeface="JetBrains Mono"/>
              </a:rPr>
              <a:t>= </a:t>
            </a:r>
            <a:r>
              <a:rPr lang="en-US" altLang="zh-CN" sz="1800" dirty="0" err="1">
                <a:solidFill>
                  <a:srgbClr val="C3CEE3"/>
                </a:solidFill>
                <a:effectLst/>
                <a:latin typeface="JetBrains Mono"/>
              </a:rPr>
              <a:t>Movie</a:t>
            </a:r>
            <a:r>
              <a:rPr lang="en-US" altLang="zh-CN" sz="1800" dirty="0" err="1">
                <a:solidFill>
                  <a:srgbClr val="89DDFF"/>
                </a:solidFill>
                <a:effectLst/>
                <a:latin typeface="JetBrains Mono"/>
              </a:rPr>
              <a:t>.</a:t>
            </a:r>
            <a:r>
              <a:rPr lang="en-US" altLang="zh-CN" sz="1800" dirty="0" err="1">
                <a:solidFill>
                  <a:srgbClr val="C3CEE3"/>
                </a:solidFill>
                <a:effectLst/>
                <a:latin typeface="JetBrains Mono"/>
              </a:rPr>
              <a:t>objects</a:t>
            </a:r>
            <a:r>
              <a:rPr lang="en-US" altLang="zh-CN" sz="1800" dirty="0" err="1">
                <a:solidFill>
                  <a:srgbClr val="89DDFF"/>
                </a:solidFill>
                <a:effectLst/>
                <a:latin typeface="JetBrains Mono"/>
              </a:rPr>
              <a:t>.</a:t>
            </a:r>
            <a:r>
              <a:rPr lang="en-US" altLang="zh-CN" sz="1800" dirty="0" err="1">
                <a:solidFill>
                  <a:srgbClr val="82AAFF"/>
                </a:solidFill>
                <a:effectLst/>
                <a:latin typeface="JetBrains Mono"/>
              </a:rPr>
              <a:t>filter</a:t>
            </a:r>
            <a:r>
              <a:rPr lang="en-US" altLang="zh-CN" sz="1800" dirty="0">
                <a:solidFill>
                  <a:srgbClr val="89DDFF"/>
                </a:solidFill>
                <a:effectLst/>
                <a:latin typeface="JetBrains Mono"/>
              </a:rPr>
              <a:t>(</a:t>
            </a:r>
            <a:r>
              <a:rPr lang="en-US" altLang="zh-CN" sz="1800" dirty="0">
                <a:solidFill>
                  <a:srgbClr val="F78C6C"/>
                </a:solidFill>
                <a:effectLst/>
                <a:latin typeface="JetBrains Mono"/>
              </a:rPr>
              <a:t>user</a:t>
            </a:r>
            <a:r>
              <a:rPr lang="en-US" altLang="zh-CN" sz="1800" dirty="0">
                <a:solidFill>
                  <a:srgbClr val="89DDFF"/>
                </a:solidFill>
                <a:effectLst/>
                <a:latin typeface="JetBrains Mono"/>
              </a:rPr>
              <a:t>=</a:t>
            </a:r>
            <a:r>
              <a:rPr lang="en-US" altLang="zh-CN" sz="1800" dirty="0" err="1">
                <a:solidFill>
                  <a:srgbClr val="C3CEE3"/>
                </a:solidFill>
                <a:effectLst/>
                <a:latin typeface="JetBrains Mono"/>
              </a:rPr>
              <a:t>cur_user</a:t>
            </a:r>
            <a:r>
              <a:rPr lang="en-US" altLang="zh-CN" sz="1800" dirty="0">
                <a:solidFill>
                  <a:srgbClr val="89DDFF"/>
                </a:solidFill>
                <a:effectLst/>
                <a:latin typeface="JetBrains Mono"/>
              </a:rPr>
              <a:t>)</a:t>
            </a:r>
            <a:br>
              <a:rPr lang="en-US" altLang="zh-CN" sz="1800" dirty="0">
                <a:solidFill>
                  <a:srgbClr val="89DDFF"/>
                </a:solidFill>
                <a:effectLst/>
                <a:latin typeface="JetBrains Mono"/>
              </a:rPr>
            </a:br>
            <a:r>
              <a:rPr lang="en-US" altLang="zh-CN" sz="1800" dirty="0">
                <a:solidFill>
                  <a:srgbClr val="89DDFF"/>
                </a:solidFill>
                <a:effectLst/>
                <a:latin typeface="JetBrains Mono"/>
              </a:rPr>
              <a:t>    </a:t>
            </a:r>
            <a:r>
              <a:rPr lang="en-US" altLang="zh-CN" sz="1800" i="1" dirty="0">
                <a:solidFill>
                  <a:srgbClr val="546E7A"/>
                </a:solidFill>
                <a:effectLst/>
                <a:latin typeface="JetBrains Mono"/>
              </a:rPr>
              <a:t># </a:t>
            </a:r>
            <a:r>
              <a:rPr lang="zh-CN" altLang="en-US" sz="1800" i="1" dirty="0">
                <a:solidFill>
                  <a:srgbClr val="546E7A"/>
                </a:solidFill>
                <a:effectLst/>
                <a:latin typeface="宋体" panose="02010600030101010101" pitchFamily="2" charset="-122"/>
                <a:ea typeface="宋体" panose="02010600030101010101" pitchFamily="2" charset="-122"/>
              </a:rPr>
              <a:t>计算当前用户与其他用户评分过的电影交集数</a:t>
            </a:r>
            <a:br>
              <a:rPr lang="zh-CN" altLang="en-US" sz="1800" i="1" dirty="0">
                <a:solidFill>
                  <a:srgbClr val="546E7A"/>
                </a:solidFill>
                <a:effectLst/>
                <a:latin typeface="宋体" panose="02010600030101010101" pitchFamily="2" charset="-122"/>
                <a:ea typeface="宋体" panose="02010600030101010101" pitchFamily="2" charset="-122"/>
              </a:rPr>
            </a:br>
            <a:r>
              <a:rPr lang="zh-CN" altLang="en-US" sz="1800" i="1" dirty="0">
                <a:solidFill>
                  <a:srgbClr val="546E7A"/>
                </a:solidFill>
                <a:effectLst/>
                <a:latin typeface="宋体" panose="02010600030101010101" pitchFamily="2" charset="-122"/>
                <a:ea typeface="宋体" panose="02010600030101010101" pitchFamily="2" charset="-122"/>
              </a:rPr>
              <a:t>    </a:t>
            </a:r>
            <a:r>
              <a:rPr lang="en-US" altLang="zh-CN" sz="1800" i="1" dirty="0">
                <a:solidFill>
                  <a:srgbClr val="C792EA"/>
                </a:solidFill>
                <a:effectLst/>
                <a:latin typeface="JetBrains Mono"/>
              </a:rPr>
              <a:t>for </a:t>
            </a:r>
            <a:r>
              <a:rPr lang="en-US" altLang="zh-CN" sz="1800" dirty="0">
                <a:solidFill>
                  <a:srgbClr val="C3CEE3"/>
                </a:solidFill>
                <a:effectLst/>
                <a:latin typeface="JetBrains Mono"/>
              </a:rPr>
              <a:t>user </a:t>
            </a:r>
            <a:r>
              <a:rPr lang="en-US" altLang="zh-CN" sz="1800" i="1" dirty="0">
                <a:solidFill>
                  <a:srgbClr val="C792EA"/>
                </a:solidFill>
                <a:effectLst/>
                <a:latin typeface="JetBrains Mono"/>
              </a:rPr>
              <a:t>in </a:t>
            </a:r>
            <a:r>
              <a:rPr lang="en-US" altLang="zh-CN" sz="1800" dirty="0" err="1">
                <a:solidFill>
                  <a:srgbClr val="C3CEE3"/>
                </a:solidFill>
                <a:effectLst/>
                <a:latin typeface="JetBrains Mono"/>
              </a:rPr>
              <a:t>other_users</a:t>
            </a:r>
            <a:r>
              <a:rPr lang="en-US" altLang="zh-CN" sz="1800" dirty="0">
                <a:solidFill>
                  <a:srgbClr val="89DDFF"/>
                </a:solidFill>
                <a:effectLst/>
                <a:latin typeface="JetBrains Mono"/>
              </a:rPr>
              <a:t>:</a:t>
            </a:r>
            <a:br>
              <a:rPr lang="en-US" altLang="zh-CN" sz="1800" dirty="0">
                <a:solidFill>
                  <a:srgbClr val="89DDFF"/>
                </a:solidFill>
                <a:effectLst/>
                <a:latin typeface="JetBrains Mono"/>
              </a:rPr>
            </a:br>
            <a:r>
              <a:rPr lang="en-US" altLang="zh-CN" sz="1800" dirty="0">
                <a:solidFill>
                  <a:srgbClr val="89DDFF"/>
                </a:solidFill>
                <a:effectLst/>
                <a:latin typeface="JetBrains Mono"/>
              </a:rPr>
              <a:t>        </a:t>
            </a:r>
            <a:r>
              <a:rPr lang="en-US" altLang="zh-CN" sz="1800" i="1" dirty="0">
                <a:solidFill>
                  <a:srgbClr val="546E7A"/>
                </a:solidFill>
                <a:effectLst/>
                <a:latin typeface="JetBrains Mono"/>
              </a:rPr>
              <a:t># </a:t>
            </a:r>
            <a:r>
              <a:rPr lang="zh-CN" altLang="en-US" sz="1800" i="1" dirty="0">
                <a:solidFill>
                  <a:srgbClr val="546E7A"/>
                </a:solidFill>
                <a:effectLst/>
                <a:latin typeface="宋体" panose="02010600030101010101" pitchFamily="2" charset="-122"/>
                <a:ea typeface="宋体" panose="02010600030101010101" pitchFamily="2" charset="-122"/>
              </a:rPr>
              <a:t>记录感兴趣的数量</a:t>
            </a:r>
            <a:br>
              <a:rPr lang="zh-CN" altLang="en-US" sz="1800" i="1" dirty="0">
                <a:solidFill>
                  <a:srgbClr val="546E7A"/>
                </a:solidFill>
                <a:effectLst/>
                <a:latin typeface="宋体" panose="02010600030101010101" pitchFamily="2" charset="-122"/>
                <a:ea typeface="宋体" panose="02010600030101010101" pitchFamily="2" charset="-122"/>
              </a:rPr>
            </a:br>
            <a:r>
              <a:rPr lang="zh-CN" altLang="en-US" sz="1800" i="1" dirty="0">
                <a:solidFill>
                  <a:srgbClr val="546E7A"/>
                </a:solidFill>
                <a:effectLst/>
                <a:latin typeface="宋体" panose="02010600030101010101" pitchFamily="2" charset="-122"/>
                <a:ea typeface="宋体" panose="02010600030101010101" pitchFamily="2" charset="-122"/>
              </a:rPr>
              <a:t>        </a:t>
            </a:r>
            <a:r>
              <a:rPr lang="en-US" altLang="zh-CN" sz="1800" dirty="0" err="1">
                <a:solidFill>
                  <a:srgbClr val="C3CEE3"/>
                </a:solidFill>
                <a:effectLst/>
                <a:latin typeface="JetBrains Mono"/>
              </a:rPr>
              <a:t>user_sim_dct</a:t>
            </a:r>
            <a:r>
              <a:rPr lang="en-US" altLang="zh-CN" sz="1800" dirty="0">
                <a:solidFill>
                  <a:srgbClr val="89DDFF"/>
                </a:solidFill>
                <a:effectLst/>
                <a:latin typeface="JetBrains Mono"/>
              </a:rPr>
              <a:t>[</a:t>
            </a:r>
            <a:r>
              <a:rPr lang="en-US" altLang="zh-CN" sz="1800" dirty="0">
                <a:solidFill>
                  <a:srgbClr val="C3CEE3"/>
                </a:solidFill>
                <a:effectLst/>
                <a:latin typeface="JetBrains Mono"/>
              </a:rPr>
              <a:t>user</a:t>
            </a:r>
            <a:r>
              <a:rPr lang="en-US" altLang="zh-CN" sz="1800" dirty="0">
                <a:solidFill>
                  <a:srgbClr val="89DDFF"/>
                </a:solidFill>
                <a:effectLst/>
                <a:latin typeface="JetBrains Mono"/>
              </a:rPr>
              <a:t>.</a:t>
            </a:r>
            <a:r>
              <a:rPr lang="en-US" altLang="zh-CN" sz="1800" dirty="0">
                <a:solidFill>
                  <a:srgbClr val="C3CEE3"/>
                </a:solidFill>
                <a:effectLst/>
                <a:latin typeface="JetBrains Mono"/>
              </a:rPr>
              <a:t>id</a:t>
            </a:r>
            <a:r>
              <a:rPr lang="en-US" altLang="zh-CN" sz="1800" dirty="0">
                <a:solidFill>
                  <a:srgbClr val="89DDFF"/>
                </a:solidFill>
                <a:effectLst/>
                <a:latin typeface="JetBrains Mono"/>
              </a:rPr>
              <a:t>] = </a:t>
            </a:r>
            <a:r>
              <a:rPr lang="en-US" altLang="zh-CN" sz="1800" i="1" dirty="0" err="1">
                <a:solidFill>
                  <a:srgbClr val="82AAFF"/>
                </a:solidFill>
                <a:effectLst/>
                <a:latin typeface="JetBrains Mono"/>
              </a:rPr>
              <a:t>len</a:t>
            </a:r>
            <a:r>
              <a:rPr lang="en-US" altLang="zh-CN" sz="1800" dirty="0">
                <a:solidFill>
                  <a:srgbClr val="89DDFF"/>
                </a:solidFill>
                <a:effectLst/>
                <a:latin typeface="JetBrains Mono"/>
              </a:rPr>
              <a:t>(</a:t>
            </a:r>
            <a:r>
              <a:rPr lang="en-US" altLang="zh-CN" sz="1800" dirty="0" err="1">
                <a:solidFill>
                  <a:srgbClr val="C3CEE3"/>
                </a:solidFill>
                <a:effectLst/>
                <a:latin typeface="JetBrains Mono"/>
              </a:rPr>
              <a:t>Movie</a:t>
            </a:r>
            <a:r>
              <a:rPr lang="en-US" altLang="zh-CN" sz="1800" dirty="0" err="1">
                <a:solidFill>
                  <a:srgbClr val="89DDFF"/>
                </a:solidFill>
                <a:effectLst/>
                <a:latin typeface="JetBrains Mono"/>
              </a:rPr>
              <a:t>.</a:t>
            </a:r>
            <a:r>
              <a:rPr lang="en-US" altLang="zh-CN" sz="1800" dirty="0" err="1">
                <a:solidFill>
                  <a:srgbClr val="C3CEE3"/>
                </a:solidFill>
                <a:effectLst/>
                <a:latin typeface="JetBrains Mono"/>
              </a:rPr>
              <a:t>objects</a:t>
            </a:r>
            <a:r>
              <a:rPr lang="en-US" altLang="zh-CN" sz="1800" dirty="0" err="1">
                <a:solidFill>
                  <a:srgbClr val="89DDFF"/>
                </a:solidFill>
                <a:effectLst/>
                <a:latin typeface="JetBrains Mono"/>
              </a:rPr>
              <a:t>.</a:t>
            </a:r>
            <a:r>
              <a:rPr lang="en-US" altLang="zh-CN" sz="1800" dirty="0" err="1">
                <a:solidFill>
                  <a:srgbClr val="82AAFF"/>
                </a:solidFill>
                <a:effectLst/>
                <a:latin typeface="JetBrains Mono"/>
              </a:rPr>
              <a:t>filter</a:t>
            </a:r>
            <a:r>
              <a:rPr lang="en-US" altLang="zh-CN" sz="1800" dirty="0">
                <a:solidFill>
                  <a:srgbClr val="89DDFF"/>
                </a:solidFill>
                <a:effectLst/>
                <a:latin typeface="JetBrains Mono"/>
              </a:rPr>
              <a:t>(</a:t>
            </a:r>
            <a:r>
              <a:rPr lang="en-US" altLang="zh-CN" sz="1800" dirty="0">
                <a:solidFill>
                  <a:srgbClr val="F78C6C"/>
                </a:solidFill>
                <a:effectLst/>
                <a:latin typeface="JetBrains Mono"/>
              </a:rPr>
              <a:t>user</a:t>
            </a:r>
            <a:r>
              <a:rPr lang="en-US" altLang="zh-CN" sz="1800" dirty="0">
                <a:solidFill>
                  <a:srgbClr val="89DDFF"/>
                </a:solidFill>
                <a:effectLst/>
                <a:latin typeface="JetBrains Mono"/>
              </a:rPr>
              <a:t>=</a:t>
            </a:r>
            <a:r>
              <a:rPr lang="en-US" altLang="zh-CN" sz="1800" dirty="0">
                <a:solidFill>
                  <a:srgbClr val="C3CEE3"/>
                </a:solidFill>
                <a:effectLst/>
                <a:latin typeface="JetBrains Mono"/>
              </a:rPr>
              <a:t>user</a:t>
            </a:r>
            <a:r>
              <a:rPr lang="en-US" altLang="zh-CN" sz="1800" dirty="0">
                <a:solidFill>
                  <a:srgbClr val="89DDFF"/>
                </a:solidFill>
                <a:effectLst/>
                <a:latin typeface="JetBrains Mono"/>
              </a:rPr>
              <a:t>) &amp; </a:t>
            </a:r>
            <a:r>
              <a:rPr lang="en-US" altLang="zh-CN" sz="1800" i="1" dirty="0" err="1">
                <a:solidFill>
                  <a:srgbClr val="FF5370"/>
                </a:solidFill>
                <a:effectLst/>
                <a:latin typeface="JetBrains Mono"/>
              </a:rPr>
              <a:t>self</a:t>
            </a:r>
            <a:r>
              <a:rPr lang="en-US" altLang="zh-CN" sz="1800" dirty="0" err="1">
                <a:solidFill>
                  <a:srgbClr val="89DDFF"/>
                </a:solidFill>
                <a:effectLst/>
                <a:latin typeface="JetBrains Mono"/>
              </a:rPr>
              <a:t>.</a:t>
            </a:r>
            <a:r>
              <a:rPr lang="en-US" altLang="zh-CN" sz="1800" dirty="0" err="1">
                <a:solidFill>
                  <a:srgbClr val="C3CEE3"/>
                </a:solidFill>
                <a:effectLst/>
                <a:latin typeface="JetBrains Mono"/>
              </a:rPr>
              <a:t>cur_user_movie_qs</a:t>
            </a:r>
            <a:r>
              <a:rPr lang="en-US" altLang="zh-CN" sz="1800" dirty="0">
                <a:solidFill>
                  <a:srgbClr val="89DDFF"/>
                </a:solidFill>
                <a:effectLst/>
                <a:latin typeface="JetBrains Mono"/>
              </a:rPr>
              <a:t>)</a:t>
            </a:r>
            <a:br>
              <a:rPr lang="en-US" altLang="zh-CN" sz="1800" dirty="0">
                <a:solidFill>
                  <a:srgbClr val="89DDFF"/>
                </a:solidFill>
                <a:effectLst/>
                <a:latin typeface="JetBrains Mono"/>
              </a:rPr>
            </a:br>
            <a:br>
              <a:rPr lang="en-US" altLang="zh-CN" sz="1800" dirty="0">
                <a:solidFill>
                  <a:srgbClr val="89DDFF"/>
                </a:solidFill>
                <a:effectLst/>
                <a:latin typeface="JetBrains Mono"/>
              </a:rPr>
            </a:br>
            <a:r>
              <a:rPr lang="en-US" altLang="zh-CN" sz="1800" dirty="0">
                <a:solidFill>
                  <a:srgbClr val="89DDFF"/>
                </a:solidFill>
                <a:effectLst/>
                <a:latin typeface="JetBrains Mono"/>
              </a:rPr>
              <a:t>    </a:t>
            </a:r>
            <a:r>
              <a:rPr lang="en-US" altLang="zh-CN" sz="1800" i="1" dirty="0">
                <a:solidFill>
                  <a:srgbClr val="546E7A"/>
                </a:solidFill>
                <a:effectLst/>
                <a:latin typeface="JetBrains Mono"/>
              </a:rPr>
              <a:t># </a:t>
            </a:r>
            <a:r>
              <a:rPr lang="zh-CN" altLang="en-US" sz="1800" i="1" dirty="0">
                <a:solidFill>
                  <a:srgbClr val="546E7A"/>
                </a:solidFill>
                <a:effectLst/>
                <a:latin typeface="宋体" panose="02010600030101010101" pitchFamily="2" charset="-122"/>
                <a:ea typeface="宋体" panose="02010600030101010101" pitchFamily="2" charset="-122"/>
              </a:rPr>
              <a:t>按照</a:t>
            </a:r>
            <a:r>
              <a:rPr lang="en-US" altLang="zh-CN" sz="1800" i="1" dirty="0">
                <a:solidFill>
                  <a:srgbClr val="546E7A"/>
                </a:solidFill>
                <a:effectLst/>
                <a:latin typeface="JetBrains Mono"/>
              </a:rPr>
              <a:t>key</a:t>
            </a:r>
            <a:r>
              <a:rPr lang="zh-CN" altLang="en-US" sz="1800" i="1" dirty="0">
                <a:solidFill>
                  <a:srgbClr val="546E7A"/>
                </a:solidFill>
                <a:effectLst/>
                <a:latin typeface="宋体" panose="02010600030101010101" pitchFamily="2" charset="-122"/>
                <a:ea typeface="宋体" panose="02010600030101010101" pitchFamily="2" charset="-122"/>
              </a:rPr>
              <a:t>排序</a:t>
            </a:r>
            <a:r>
              <a:rPr lang="en-US" altLang="zh-CN" sz="1800" i="1" dirty="0">
                <a:solidFill>
                  <a:srgbClr val="546E7A"/>
                </a:solidFill>
                <a:effectLst/>
                <a:latin typeface="JetBrains Mono"/>
              </a:rPr>
              <a:t>value</a:t>
            </a:r>
            <a:r>
              <a:rPr lang="zh-CN" altLang="en-US" sz="1800" i="1" dirty="0">
                <a:solidFill>
                  <a:srgbClr val="546E7A"/>
                </a:solidFill>
                <a:effectLst/>
                <a:latin typeface="宋体" panose="02010600030101010101" pitchFamily="2" charset="-122"/>
                <a:ea typeface="宋体" panose="02010600030101010101" pitchFamily="2" charset="-122"/>
              </a:rPr>
              <a:t>，返回</a:t>
            </a:r>
            <a:r>
              <a:rPr lang="en-US" altLang="zh-CN" sz="1800" i="1" dirty="0">
                <a:solidFill>
                  <a:srgbClr val="546E7A"/>
                </a:solidFill>
                <a:effectLst/>
                <a:latin typeface="JetBrains Mono"/>
              </a:rPr>
              <a:t>K</a:t>
            </a:r>
            <a:r>
              <a:rPr lang="zh-CN" altLang="en-US" sz="1800" i="1" dirty="0">
                <a:solidFill>
                  <a:srgbClr val="546E7A"/>
                </a:solidFill>
                <a:effectLst/>
                <a:latin typeface="宋体" panose="02010600030101010101" pitchFamily="2" charset="-122"/>
                <a:ea typeface="宋体" panose="02010600030101010101" pitchFamily="2" charset="-122"/>
              </a:rPr>
              <a:t>个最相近的用户</a:t>
            </a:r>
            <a:br>
              <a:rPr lang="zh-CN" altLang="en-US" sz="1800" i="1" dirty="0">
                <a:solidFill>
                  <a:srgbClr val="546E7A"/>
                </a:solidFill>
                <a:effectLst/>
                <a:latin typeface="宋体" panose="02010600030101010101" pitchFamily="2" charset="-122"/>
                <a:ea typeface="宋体" panose="02010600030101010101" pitchFamily="2" charset="-122"/>
              </a:rPr>
            </a:br>
            <a:r>
              <a:rPr lang="zh-CN" altLang="en-US" sz="1800" i="1" dirty="0">
                <a:solidFill>
                  <a:srgbClr val="546E7A"/>
                </a:solidFill>
                <a:effectLst/>
                <a:latin typeface="宋体" panose="02010600030101010101" pitchFamily="2" charset="-122"/>
                <a:ea typeface="宋体" panose="02010600030101010101" pitchFamily="2" charset="-122"/>
              </a:rPr>
              <a:t>    </a:t>
            </a:r>
            <a:r>
              <a:rPr lang="en-US" altLang="zh-CN" sz="1800" i="1" dirty="0">
                <a:solidFill>
                  <a:srgbClr val="82AAFF"/>
                </a:solidFill>
                <a:effectLst/>
                <a:latin typeface="JetBrains Mono"/>
              </a:rPr>
              <a:t>print</a:t>
            </a:r>
            <a:r>
              <a:rPr lang="en-US" altLang="zh-CN" sz="1800" dirty="0">
                <a:solidFill>
                  <a:srgbClr val="89DDFF"/>
                </a:solidFill>
                <a:effectLst/>
                <a:latin typeface="JetBrains Mono"/>
              </a:rPr>
              <a:t>(</a:t>
            </a:r>
            <a:r>
              <a:rPr lang="en-US" altLang="zh-CN" sz="1800" dirty="0">
                <a:solidFill>
                  <a:srgbClr val="C3E88D"/>
                </a:solidFill>
                <a:effectLst/>
                <a:latin typeface="JetBrains Mono"/>
              </a:rPr>
              <a:t>"user similarity calculated!"</a:t>
            </a:r>
            <a:r>
              <a:rPr lang="en-US" altLang="zh-CN" sz="1800" dirty="0">
                <a:solidFill>
                  <a:srgbClr val="89DDFF"/>
                </a:solidFill>
                <a:effectLst/>
                <a:latin typeface="JetBrains Mono"/>
              </a:rPr>
              <a:t>)</a:t>
            </a:r>
            <a:br>
              <a:rPr lang="en-US" altLang="zh-CN" sz="1800" dirty="0">
                <a:solidFill>
                  <a:srgbClr val="89DDFF"/>
                </a:solidFill>
                <a:effectLst/>
                <a:latin typeface="JetBrains Mono"/>
              </a:rPr>
            </a:br>
            <a:r>
              <a:rPr lang="en-US" altLang="zh-CN" sz="1800" dirty="0">
                <a:solidFill>
                  <a:srgbClr val="89DDFF"/>
                </a:solidFill>
                <a:effectLst/>
                <a:latin typeface="JetBrains Mono"/>
              </a:rPr>
              <a:t>    </a:t>
            </a:r>
            <a:r>
              <a:rPr lang="en-US" altLang="zh-CN" sz="1800" i="1" dirty="0">
                <a:solidFill>
                  <a:srgbClr val="546E7A"/>
                </a:solidFill>
                <a:effectLst/>
                <a:latin typeface="JetBrains Mono"/>
              </a:rPr>
              <a:t># </a:t>
            </a:r>
            <a:r>
              <a:rPr lang="zh-CN" altLang="en-US" sz="1800" i="1" dirty="0">
                <a:solidFill>
                  <a:srgbClr val="546E7A"/>
                </a:solidFill>
                <a:effectLst/>
                <a:latin typeface="宋体" panose="02010600030101010101" pitchFamily="2" charset="-122"/>
                <a:ea typeface="宋体" panose="02010600030101010101" pitchFamily="2" charset="-122"/>
              </a:rPr>
              <a:t>格式是</a:t>
            </a:r>
            <a:r>
              <a:rPr lang="zh-CN" altLang="en-US" sz="1800" i="1" dirty="0">
                <a:solidFill>
                  <a:srgbClr val="546E7A"/>
                </a:solidFill>
                <a:effectLst/>
                <a:latin typeface="JetBrains Mono"/>
              </a:rPr>
              <a:t> </a:t>
            </a:r>
            <a:r>
              <a:rPr lang="en-US" altLang="zh-CN" sz="1800" i="1" dirty="0">
                <a:solidFill>
                  <a:srgbClr val="546E7A"/>
                </a:solidFill>
                <a:effectLst/>
                <a:latin typeface="JetBrains Mono"/>
              </a:rPr>
              <a:t>[ (user, value), (user, value), ... ]</a:t>
            </a:r>
            <a:br>
              <a:rPr lang="en-US" altLang="zh-CN" sz="1800" i="1" dirty="0">
                <a:solidFill>
                  <a:srgbClr val="546E7A"/>
                </a:solidFill>
                <a:effectLst/>
                <a:latin typeface="JetBrains Mono"/>
              </a:rPr>
            </a:br>
            <a:r>
              <a:rPr lang="en-US" altLang="zh-CN" sz="1800" i="1" dirty="0">
                <a:solidFill>
                  <a:srgbClr val="546E7A"/>
                </a:solidFill>
                <a:effectLst/>
                <a:latin typeface="JetBrains Mono"/>
              </a:rPr>
              <a:t>    </a:t>
            </a:r>
            <a:r>
              <a:rPr lang="en-US" altLang="zh-CN" sz="1800" i="1" dirty="0">
                <a:solidFill>
                  <a:srgbClr val="C792EA"/>
                </a:solidFill>
                <a:effectLst/>
                <a:latin typeface="JetBrains Mono"/>
              </a:rPr>
              <a:t>return </a:t>
            </a:r>
            <a:r>
              <a:rPr lang="en-US" altLang="zh-CN" sz="1800" i="1" dirty="0">
                <a:solidFill>
                  <a:srgbClr val="82AAFF"/>
                </a:solidFill>
                <a:effectLst/>
                <a:latin typeface="JetBrains Mono"/>
              </a:rPr>
              <a:t>sorted</a:t>
            </a:r>
            <a:r>
              <a:rPr lang="en-US" altLang="zh-CN" sz="1800" dirty="0">
                <a:solidFill>
                  <a:srgbClr val="89DDFF"/>
                </a:solidFill>
                <a:effectLst/>
                <a:latin typeface="JetBrains Mono"/>
              </a:rPr>
              <a:t>(</a:t>
            </a:r>
            <a:r>
              <a:rPr lang="en-US" altLang="zh-CN" sz="1800" dirty="0" err="1">
                <a:solidFill>
                  <a:srgbClr val="C3CEE3"/>
                </a:solidFill>
                <a:effectLst/>
                <a:latin typeface="JetBrains Mono"/>
              </a:rPr>
              <a:t>user_sim_dct</a:t>
            </a:r>
            <a:r>
              <a:rPr lang="en-US" altLang="zh-CN" sz="1800" dirty="0" err="1">
                <a:solidFill>
                  <a:srgbClr val="89DDFF"/>
                </a:solidFill>
                <a:effectLst/>
                <a:latin typeface="JetBrains Mono"/>
              </a:rPr>
              <a:t>.</a:t>
            </a:r>
            <a:r>
              <a:rPr lang="en-US" altLang="zh-CN" sz="1800" dirty="0" err="1">
                <a:solidFill>
                  <a:srgbClr val="82AAFF"/>
                </a:solidFill>
                <a:effectLst/>
                <a:latin typeface="JetBrains Mono"/>
              </a:rPr>
              <a:t>items</a:t>
            </a:r>
            <a:r>
              <a:rPr lang="en-US" altLang="zh-CN" sz="1800" dirty="0">
                <a:solidFill>
                  <a:srgbClr val="89DDFF"/>
                </a:solidFill>
                <a:effectLst/>
                <a:latin typeface="JetBrains Mono"/>
              </a:rPr>
              <a:t>(), </a:t>
            </a:r>
            <a:r>
              <a:rPr lang="en-US" altLang="zh-CN" sz="1800" dirty="0">
                <a:solidFill>
                  <a:srgbClr val="F78C6C"/>
                </a:solidFill>
                <a:effectLst/>
                <a:latin typeface="JetBrains Mono"/>
              </a:rPr>
              <a:t>key</a:t>
            </a:r>
            <a:r>
              <a:rPr lang="en-US" altLang="zh-CN" sz="1800" dirty="0">
                <a:solidFill>
                  <a:srgbClr val="89DDFF"/>
                </a:solidFill>
                <a:effectLst/>
                <a:latin typeface="JetBrains Mono"/>
              </a:rPr>
              <a:t>=</a:t>
            </a:r>
            <a:r>
              <a:rPr lang="en-US" altLang="zh-CN" sz="1800" i="1" dirty="0">
                <a:solidFill>
                  <a:srgbClr val="C792EA"/>
                </a:solidFill>
                <a:effectLst/>
                <a:latin typeface="JetBrains Mono"/>
              </a:rPr>
              <a:t>lambda </a:t>
            </a:r>
            <a:r>
              <a:rPr lang="en-US" altLang="zh-CN" sz="1800" dirty="0">
                <a:solidFill>
                  <a:srgbClr val="F78C6C"/>
                </a:solidFill>
                <a:effectLst/>
                <a:latin typeface="JetBrains Mono"/>
              </a:rPr>
              <a:t>x</a:t>
            </a:r>
            <a:r>
              <a:rPr lang="en-US" altLang="zh-CN" sz="1800" dirty="0">
                <a:solidFill>
                  <a:srgbClr val="89DDFF"/>
                </a:solidFill>
                <a:effectLst/>
                <a:latin typeface="JetBrains Mono"/>
              </a:rPr>
              <a:t>: -</a:t>
            </a:r>
            <a:r>
              <a:rPr lang="en-US" altLang="zh-CN" sz="1800" dirty="0">
                <a:solidFill>
                  <a:srgbClr val="C3CEE3"/>
                </a:solidFill>
                <a:effectLst/>
                <a:latin typeface="JetBrains Mono"/>
              </a:rPr>
              <a:t>x</a:t>
            </a:r>
            <a:r>
              <a:rPr lang="en-US" altLang="zh-CN" sz="1800" dirty="0">
                <a:solidFill>
                  <a:srgbClr val="89DDFF"/>
                </a:solidFill>
                <a:effectLst/>
                <a:latin typeface="JetBrains Mono"/>
              </a:rPr>
              <a:t>[</a:t>
            </a:r>
            <a:r>
              <a:rPr lang="en-US" altLang="zh-CN" sz="1800" dirty="0">
                <a:solidFill>
                  <a:srgbClr val="F78C6C"/>
                </a:solidFill>
                <a:effectLst/>
                <a:latin typeface="JetBrains Mono"/>
              </a:rPr>
              <a:t>1</a:t>
            </a:r>
            <a:r>
              <a:rPr lang="en-US" altLang="zh-CN" sz="1800" dirty="0">
                <a:solidFill>
                  <a:srgbClr val="89DDFF"/>
                </a:solidFill>
                <a:effectLst/>
                <a:latin typeface="JetBrains Mono"/>
              </a:rPr>
              <a:t>])[:</a:t>
            </a:r>
            <a:r>
              <a:rPr lang="en-US" altLang="zh-CN" sz="1800" i="1" dirty="0" err="1">
                <a:solidFill>
                  <a:srgbClr val="FF5370"/>
                </a:solidFill>
                <a:effectLst/>
                <a:latin typeface="JetBrains Mono"/>
              </a:rPr>
              <a:t>self</a:t>
            </a:r>
            <a:r>
              <a:rPr lang="en-US" altLang="zh-CN" sz="1800" dirty="0" err="1">
                <a:solidFill>
                  <a:srgbClr val="89DDFF"/>
                </a:solidFill>
                <a:effectLst/>
                <a:latin typeface="JetBrains Mono"/>
              </a:rPr>
              <a:t>.</a:t>
            </a:r>
            <a:r>
              <a:rPr lang="en-US" altLang="zh-CN" sz="1800" dirty="0" err="1">
                <a:solidFill>
                  <a:srgbClr val="C3CEE3"/>
                </a:solidFill>
                <a:effectLst/>
                <a:latin typeface="JetBrains Mono"/>
              </a:rPr>
              <a:t>K</a:t>
            </a:r>
            <a:r>
              <a:rPr lang="en-US" altLang="zh-CN" sz="1800" dirty="0">
                <a:solidFill>
                  <a:srgbClr val="89DDFF"/>
                </a:solidFill>
                <a:effectLst/>
                <a:latin typeface="JetBrains Mono"/>
              </a:rPr>
              <a:t>]</a:t>
            </a:r>
            <a:endParaRPr lang="en-US" altLang="zh-CN" sz="1800" dirty="0">
              <a:solidFill>
                <a:srgbClr val="C3CEE3"/>
              </a:solidFill>
              <a:effectLst/>
              <a:latin typeface="JetBrains Mono"/>
            </a:endParaRPr>
          </a:p>
          <a:p>
            <a:pPr algn="l"/>
            <a:endParaRPr lang="zh-CN" altLang="en-US" dirty="0"/>
          </a:p>
        </p:txBody>
      </p:sp>
    </p:spTree>
    <p:custDataLst>
      <p:tags r:id="rId1"/>
    </p:custDataLst>
    <p:extLst>
      <p:ext uri="{BB962C8B-B14F-4D97-AF65-F5344CB8AC3E}">
        <p14:creationId xmlns:p14="http://schemas.microsoft.com/office/powerpoint/2010/main" val="1223575516"/>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a:off x="0" y="-18415"/>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THINGS!</a:t>
            </a:r>
            <a:endParaRPr lang="zh-CN" altLang="en-US" sz="1200" b="1" dirty="0">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15" name="文本框 14">
            <a:extLst>
              <a:ext uri="{FF2B5EF4-FFF2-40B4-BE49-F238E27FC236}">
                <a16:creationId xmlns:a16="http://schemas.microsoft.com/office/drawing/2014/main" id="{3AF35CEF-79D9-A248-DDC2-85A48641B5AF}"/>
              </a:ext>
            </a:extLst>
          </p:cNvPr>
          <p:cNvSpPr txBox="1"/>
          <p:nvPr/>
        </p:nvSpPr>
        <p:spPr>
          <a:xfrm>
            <a:off x="8597069" y="2315910"/>
            <a:ext cx="45719" cy="369332"/>
          </a:xfrm>
          <a:prstGeom prst="rect">
            <a:avLst/>
          </a:prstGeom>
          <a:noFill/>
        </p:spPr>
        <p:txBody>
          <a:bodyPr wrap="square" rtlCol="0">
            <a:spAutoFit/>
          </a:bodyPr>
          <a:lstStyle/>
          <a:p>
            <a:endParaRPr lang="zh-CN" altLang="en-US" dirty="0"/>
          </a:p>
        </p:txBody>
      </p:sp>
      <p:sp>
        <p:nvSpPr>
          <p:cNvPr id="17" name="文本框 16">
            <a:extLst>
              <a:ext uri="{FF2B5EF4-FFF2-40B4-BE49-F238E27FC236}">
                <a16:creationId xmlns:a16="http://schemas.microsoft.com/office/drawing/2014/main" id="{C2EA4FA5-9378-9E6D-9F51-6AD71DFAFC91}"/>
              </a:ext>
            </a:extLst>
          </p:cNvPr>
          <p:cNvSpPr txBox="1"/>
          <p:nvPr/>
        </p:nvSpPr>
        <p:spPr>
          <a:xfrm>
            <a:off x="5648770" y="2790202"/>
            <a:ext cx="914400" cy="914400"/>
          </a:xfrm>
          <a:prstGeom prst="rect">
            <a:avLst/>
          </a:prstGeom>
          <a:noFill/>
        </p:spPr>
        <p:txBody>
          <a:bodyPr wrap="square" rtlCol="0">
            <a:spAutoFit/>
          </a:bodyPr>
          <a:lstStyle/>
          <a:p>
            <a:endParaRPr lang="zh-CN" altLang="en-US" dirty="0"/>
          </a:p>
        </p:txBody>
      </p:sp>
      <p:sp>
        <p:nvSpPr>
          <p:cNvPr id="18" name="文本框 17">
            <a:extLst>
              <a:ext uri="{FF2B5EF4-FFF2-40B4-BE49-F238E27FC236}">
                <a16:creationId xmlns:a16="http://schemas.microsoft.com/office/drawing/2014/main" id="{D47F6EBA-44AA-1176-224E-C262D4396710}"/>
              </a:ext>
            </a:extLst>
          </p:cNvPr>
          <p:cNvSpPr txBox="1"/>
          <p:nvPr/>
        </p:nvSpPr>
        <p:spPr>
          <a:xfrm>
            <a:off x="576505" y="1076200"/>
            <a:ext cx="11237560" cy="5355312"/>
          </a:xfrm>
          <a:prstGeom prst="rect">
            <a:avLst/>
          </a:prstGeom>
          <a:noFill/>
        </p:spPr>
        <p:txBody>
          <a:bodyPr wrap="square" rtlCol="0">
            <a:spAutoFit/>
          </a:bodyPr>
          <a:lstStyle/>
          <a:p>
            <a:r>
              <a:rPr lang="en-US" altLang="zh-CN" sz="1800" i="1" dirty="0">
                <a:solidFill>
                  <a:srgbClr val="C792EA"/>
                </a:solidFill>
                <a:effectLst/>
                <a:latin typeface="JetBrains Mono"/>
              </a:rPr>
              <a:t>def </a:t>
            </a:r>
            <a:r>
              <a:rPr lang="en-US" altLang="zh-CN" sz="1800" dirty="0" err="1">
                <a:solidFill>
                  <a:srgbClr val="82AAFF"/>
                </a:solidFill>
                <a:effectLst/>
                <a:latin typeface="JetBrains Mono"/>
              </a:rPr>
              <a:t>get_recommend_movie</a:t>
            </a:r>
            <a:r>
              <a:rPr lang="en-US" altLang="zh-CN" sz="1800" dirty="0">
                <a:solidFill>
                  <a:srgbClr val="89DDFF"/>
                </a:solidFill>
                <a:effectLst/>
                <a:latin typeface="JetBrains Mono"/>
              </a:rPr>
              <a:t>(</a:t>
            </a:r>
            <a:r>
              <a:rPr lang="en-US" altLang="zh-CN" sz="1800" i="1" dirty="0">
                <a:solidFill>
                  <a:srgbClr val="FF5370"/>
                </a:solidFill>
                <a:effectLst/>
                <a:latin typeface="JetBrains Mono"/>
              </a:rPr>
              <a:t>self</a:t>
            </a:r>
            <a:r>
              <a:rPr lang="en-US" altLang="zh-CN" sz="1800" dirty="0">
                <a:solidFill>
                  <a:srgbClr val="89DDFF"/>
                </a:solidFill>
                <a:effectLst/>
                <a:latin typeface="JetBrains Mono"/>
              </a:rPr>
              <a:t>, </a:t>
            </a:r>
            <a:r>
              <a:rPr lang="en-US" altLang="zh-CN" sz="1800" dirty="0" err="1">
                <a:solidFill>
                  <a:srgbClr val="F78C6C"/>
                </a:solidFill>
                <a:effectLst/>
                <a:latin typeface="JetBrains Mono"/>
              </a:rPr>
              <a:t>user_lst</a:t>
            </a:r>
            <a:r>
              <a:rPr lang="en-US" altLang="zh-CN" sz="1800" dirty="0">
                <a:solidFill>
                  <a:srgbClr val="89DDFF"/>
                </a:solidFill>
                <a:effectLst/>
                <a:latin typeface="JetBrains Mono"/>
              </a:rPr>
              <a:t>):</a:t>
            </a:r>
            <a:br>
              <a:rPr lang="en-US" altLang="zh-CN" sz="1800" dirty="0">
                <a:solidFill>
                  <a:srgbClr val="89DDFF"/>
                </a:solidFill>
                <a:effectLst/>
                <a:latin typeface="JetBrains Mono"/>
              </a:rPr>
            </a:br>
            <a:r>
              <a:rPr lang="en-US" altLang="zh-CN" sz="1800" dirty="0">
                <a:solidFill>
                  <a:srgbClr val="89DDFF"/>
                </a:solidFill>
                <a:effectLst/>
                <a:latin typeface="JetBrains Mono"/>
              </a:rPr>
              <a:t>    </a:t>
            </a:r>
            <a:r>
              <a:rPr lang="en-US" altLang="zh-CN" sz="1800" i="1" dirty="0">
                <a:solidFill>
                  <a:srgbClr val="546E7A"/>
                </a:solidFill>
                <a:effectLst/>
                <a:latin typeface="JetBrains Mono"/>
              </a:rPr>
              <a:t>#</a:t>
            </a:r>
            <a:r>
              <a:rPr lang="zh-CN" altLang="en-US" sz="1800" i="1" dirty="0">
                <a:solidFill>
                  <a:srgbClr val="546E7A"/>
                </a:solidFill>
                <a:effectLst/>
                <a:latin typeface="宋体" panose="02010600030101010101" pitchFamily="2" charset="-122"/>
                <a:ea typeface="宋体" panose="02010600030101010101" pitchFamily="2" charset="-122"/>
              </a:rPr>
              <a:t>基于相似用户列表，获取推荐的电影列表。</a:t>
            </a:r>
            <a:br>
              <a:rPr lang="zh-CN" altLang="en-US" sz="1800" i="1" dirty="0">
                <a:solidFill>
                  <a:srgbClr val="546E7A"/>
                </a:solidFill>
                <a:effectLst/>
                <a:latin typeface="宋体" panose="02010600030101010101" pitchFamily="2" charset="-122"/>
                <a:ea typeface="宋体" panose="02010600030101010101" pitchFamily="2" charset="-122"/>
              </a:rPr>
            </a:br>
            <a:r>
              <a:rPr lang="zh-CN" altLang="en-US" sz="1800" i="1" dirty="0">
                <a:solidFill>
                  <a:srgbClr val="546E7A"/>
                </a:solidFill>
                <a:effectLst/>
                <a:latin typeface="宋体" panose="02010600030101010101" pitchFamily="2" charset="-122"/>
                <a:ea typeface="宋体" panose="02010600030101010101" pitchFamily="2" charset="-122"/>
              </a:rPr>
              <a:t>    </a:t>
            </a:r>
            <a:r>
              <a:rPr lang="en-US" altLang="zh-CN" sz="1800" i="1" dirty="0">
                <a:solidFill>
                  <a:srgbClr val="546E7A"/>
                </a:solidFill>
                <a:effectLst/>
                <a:latin typeface="JetBrains Mono"/>
              </a:rPr>
              <a:t>#</a:t>
            </a:r>
            <a:r>
              <a:rPr lang="zh-CN" altLang="en-US" sz="1800" i="1" dirty="0">
                <a:solidFill>
                  <a:srgbClr val="546E7A"/>
                </a:solidFill>
                <a:effectLst/>
                <a:latin typeface="宋体" panose="02010600030101010101" pitchFamily="2" charset="-122"/>
                <a:ea typeface="宋体" panose="02010600030101010101" pitchFamily="2" charset="-122"/>
              </a:rPr>
              <a:t>遍历相似用户列表，获取这些相似用户评分过的电影，并根据用户评分，计算电影的兴趣值。</a:t>
            </a:r>
            <a:br>
              <a:rPr lang="zh-CN" altLang="en-US" sz="1800" i="1" dirty="0">
                <a:solidFill>
                  <a:srgbClr val="546E7A"/>
                </a:solidFill>
                <a:effectLst/>
                <a:latin typeface="宋体" panose="02010600030101010101" pitchFamily="2" charset="-122"/>
                <a:ea typeface="宋体" panose="02010600030101010101" pitchFamily="2" charset="-122"/>
              </a:rPr>
            </a:br>
            <a:r>
              <a:rPr lang="zh-CN" altLang="en-US" sz="1800" i="1" dirty="0">
                <a:solidFill>
                  <a:srgbClr val="546E7A"/>
                </a:solidFill>
                <a:effectLst/>
                <a:latin typeface="宋体" panose="02010600030101010101" pitchFamily="2" charset="-122"/>
                <a:ea typeface="宋体" panose="02010600030101010101" pitchFamily="2" charset="-122"/>
              </a:rPr>
              <a:t>    </a:t>
            </a:r>
            <a:r>
              <a:rPr lang="en-US" altLang="zh-CN" sz="1800" i="1" dirty="0">
                <a:solidFill>
                  <a:srgbClr val="546E7A"/>
                </a:solidFill>
                <a:effectLst/>
                <a:latin typeface="JetBrains Mono"/>
              </a:rPr>
              <a:t>#</a:t>
            </a:r>
            <a:r>
              <a:rPr lang="zh-CN" altLang="en-US" sz="1800" i="1" dirty="0">
                <a:solidFill>
                  <a:srgbClr val="546E7A"/>
                </a:solidFill>
                <a:effectLst/>
                <a:latin typeface="宋体" panose="02010600030101010101" pitchFamily="2" charset="-122"/>
                <a:ea typeface="宋体" panose="02010600030101010101" pitchFamily="2" charset="-122"/>
              </a:rPr>
              <a:t>返回按兴趣值排序的前</a:t>
            </a:r>
            <a:r>
              <a:rPr lang="en-US" altLang="zh-CN" sz="1800" i="1" dirty="0">
                <a:solidFill>
                  <a:srgbClr val="546E7A"/>
                </a:solidFill>
                <a:effectLst/>
                <a:latin typeface="JetBrains Mono"/>
              </a:rPr>
              <a:t>N</a:t>
            </a:r>
            <a:r>
              <a:rPr lang="zh-CN" altLang="en-US" sz="1800" i="1" dirty="0">
                <a:solidFill>
                  <a:srgbClr val="546E7A"/>
                </a:solidFill>
                <a:effectLst/>
                <a:latin typeface="宋体" panose="02010600030101010101" pitchFamily="2" charset="-122"/>
                <a:ea typeface="宋体" panose="02010600030101010101" pitchFamily="2" charset="-122"/>
              </a:rPr>
              <a:t>个电影。</a:t>
            </a:r>
            <a:br>
              <a:rPr lang="zh-CN" altLang="en-US" sz="1800" i="1" dirty="0">
                <a:solidFill>
                  <a:srgbClr val="546E7A"/>
                </a:solidFill>
                <a:effectLst/>
                <a:latin typeface="宋体" panose="02010600030101010101" pitchFamily="2" charset="-122"/>
                <a:ea typeface="宋体" panose="02010600030101010101" pitchFamily="2" charset="-122"/>
              </a:rPr>
            </a:br>
            <a:r>
              <a:rPr lang="zh-CN" altLang="en-US" sz="1800" i="1" dirty="0">
                <a:solidFill>
                  <a:srgbClr val="546E7A"/>
                </a:solidFill>
                <a:effectLst/>
                <a:latin typeface="宋体" panose="02010600030101010101" pitchFamily="2" charset="-122"/>
                <a:ea typeface="宋体" panose="02010600030101010101" pitchFamily="2" charset="-122"/>
              </a:rPr>
              <a:t>    </a:t>
            </a:r>
            <a:r>
              <a:rPr lang="en-US" altLang="zh-CN" sz="1800" i="1" dirty="0">
                <a:solidFill>
                  <a:srgbClr val="546E7A"/>
                </a:solidFill>
                <a:effectLst/>
                <a:latin typeface="JetBrains Mono"/>
              </a:rPr>
              <a:t># </a:t>
            </a:r>
            <a:r>
              <a:rPr lang="zh-CN" altLang="en-US" sz="1800" i="1" dirty="0">
                <a:solidFill>
                  <a:srgbClr val="546E7A"/>
                </a:solidFill>
                <a:effectLst/>
                <a:latin typeface="宋体" panose="02010600030101010101" pitchFamily="2" charset="-122"/>
                <a:ea typeface="宋体" panose="02010600030101010101" pitchFamily="2" charset="-122"/>
              </a:rPr>
              <a:t>电影兴趣值字典，</a:t>
            </a:r>
            <a:r>
              <a:rPr lang="en-US" altLang="zh-CN" sz="1800" i="1" dirty="0">
                <a:solidFill>
                  <a:srgbClr val="546E7A"/>
                </a:solidFill>
                <a:effectLst/>
                <a:latin typeface="JetBrains Mono"/>
              </a:rPr>
              <a:t>{ </a:t>
            </a:r>
            <a:r>
              <a:rPr lang="en-US" altLang="zh-CN" sz="1800" i="1" dirty="0" err="1">
                <a:solidFill>
                  <a:srgbClr val="546E7A"/>
                </a:solidFill>
                <a:effectLst/>
                <a:latin typeface="JetBrains Mono"/>
              </a:rPr>
              <a:t>movie:value</a:t>
            </a:r>
            <a:r>
              <a:rPr lang="en-US" altLang="zh-CN" sz="1800" i="1" dirty="0">
                <a:solidFill>
                  <a:srgbClr val="546E7A"/>
                </a:solidFill>
                <a:effectLst/>
                <a:latin typeface="JetBrains Mono"/>
              </a:rPr>
              <a:t>, </a:t>
            </a:r>
            <a:r>
              <a:rPr lang="en-US" altLang="zh-CN" sz="1800" i="1" dirty="0" err="1">
                <a:solidFill>
                  <a:srgbClr val="546E7A"/>
                </a:solidFill>
                <a:effectLst/>
                <a:latin typeface="JetBrains Mono"/>
              </a:rPr>
              <a:t>movie:value</a:t>
            </a:r>
            <a:r>
              <a:rPr lang="en-US" altLang="zh-CN" sz="1800" i="1" dirty="0">
                <a:solidFill>
                  <a:srgbClr val="546E7A"/>
                </a:solidFill>
                <a:effectLst/>
                <a:latin typeface="JetBrains Mono"/>
              </a:rPr>
              <a:t> , ...}</a:t>
            </a:r>
            <a:br>
              <a:rPr lang="en-US" altLang="zh-CN" sz="1800" i="1" dirty="0">
                <a:solidFill>
                  <a:srgbClr val="546E7A"/>
                </a:solidFill>
                <a:effectLst/>
                <a:latin typeface="JetBrains Mono"/>
              </a:rPr>
            </a:br>
            <a:r>
              <a:rPr lang="en-US" altLang="zh-CN" sz="1800" i="1" dirty="0">
                <a:solidFill>
                  <a:srgbClr val="546E7A"/>
                </a:solidFill>
                <a:effectLst/>
                <a:latin typeface="JetBrains Mono"/>
              </a:rPr>
              <a:t>    </a:t>
            </a:r>
            <a:r>
              <a:rPr lang="en-US" altLang="zh-CN" sz="1800" dirty="0" err="1">
                <a:solidFill>
                  <a:srgbClr val="C3CEE3"/>
                </a:solidFill>
                <a:effectLst/>
                <a:latin typeface="JetBrains Mono"/>
              </a:rPr>
              <a:t>movie_val_dct</a:t>
            </a:r>
            <a:r>
              <a:rPr lang="en-US" altLang="zh-CN" sz="1800" dirty="0">
                <a:solidFill>
                  <a:srgbClr val="C3CEE3"/>
                </a:solidFill>
                <a:effectLst/>
                <a:latin typeface="JetBrains Mono"/>
              </a:rPr>
              <a:t> </a:t>
            </a:r>
            <a:r>
              <a:rPr lang="en-US" altLang="zh-CN" sz="1800" dirty="0">
                <a:solidFill>
                  <a:srgbClr val="89DDFF"/>
                </a:solidFill>
                <a:effectLst/>
                <a:latin typeface="JetBrains Mono"/>
              </a:rPr>
              <a:t>= </a:t>
            </a:r>
            <a:r>
              <a:rPr lang="en-US" altLang="zh-CN" sz="1800" i="1" dirty="0" err="1">
                <a:solidFill>
                  <a:srgbClr val="82AAFF"/>
                </a:solidFill>
                <a:effectLst/>
                <a:latin typeface="JetBrains Mono"/>
              </a:rPr>
              <a:t>dict</a:t>
            </a:r>
            <a:r>
              <a:rPr lang="en-US" altLang="zh-CN" sz="1800" dirty="0">
                <a:solidFill>
                  <a:srgbClr val="89DDFF"/>
                </a:solidFill>
                <a:effectLst/>
                <a:latin typeface="JetBrains Mono"/>
              </a:rPr>
              <a:t>()</a:t>
            </a:r>
            <a:br>
              <a:rPr lang="en-US" altLang="zh-CN" sz="1800" dirty="0">
                <a:solidFill>
                  <a:srgbClr val="89DDFF"/>
                </a:solidFill>
                <a:effectLst/>
                <a:latin typeface="JetBrains Mono"/>
              </a:rPr>
            </a:br>
            <a:r>
              <a:rPr lang="en-US" altLang="zh-CN" sz="1800" dirty="0">
                <a:solidFill>
                  <a:srgbClr val="89DDFF"/>
                </a:solidFill>
                <a:effectLst/>
                <a:latin typeface="JetBrains Mono"/>
              </a:rPr>
              <a:t>    </a:t>
            </a:r>
            <a:r>
              <a:rPr lang="en-US" altLang="zh-CN" sz="1800" i="1" dirty="0">
                <a:solidFill>
                  <a:srgbClr val="546E7A"/>
                </a:solidFill>
                <a:effectLst/>
                <a:latin typeface="JetBrains Mono"/>
              </a:rPr>
              <a:t># print(</a:t>
            </a:r>
            <a:r>
              <a:rPr lang="en-US" altLang="zh-CN" sz="1800" i="1" dirty="0" err="1">
                <a:solidFill>
                  <a:srgbClr val="546E7A"/>
                </a:solidFill>
                <a:effectLst/>
                <a:latin typeface="JetBrains Mono"/>
              </a:rPr>
              <a:t>f'cur_user_movie_qs</a:t>
            </a:r>
            <a:r>
              <a:rPr lang="en-US" altLang="zh-CN" sz="1800" i="1" dirty="0">
                <a:solidFill>
                  <a:srgbClr val="546E7A"/>
                </a:solidFill>
                <a:effectLst/>
                <a:latin typeface="JetBrains Mono"/>
              </a:rPr>
              <a:t>:{</a:t>
            </a:r>
            <a:r>
              <a:rPr lang="en-US" altLang="zh-CN" sz="1800" i="1" dirty="0" err="1">
                <a:solidFill>
                  <a:srgbClr val="546E7A"/>
                </a:solidFill>
                <a:effectLst/>
                <a:latin typeface="JetBrains Mono"/>
              </a:rPr>
              <a:t>self.cur_user_movie_qs</a:t>
            </a:r>
            <a:r>
              <a:rPr lang="en-US" altLang="zh-CN" sz="1800" i="1" dirty="0">
                <a:solidFill>
                  <a:srgbClr val="546E7A"/>
                </a:solidFill>
                <a:effectLst/>
                <a:latin typeface="JetBrains Mono"/>
              </a:rPr>
              <a:t>},type:{type(</a:t>
            </a:r>
            <a:r>
              <a:rPr lang="en-US" altLang="zh-CN" sz="1800" i="1" dirty="0" err="1">
                <a:solidFill>
                  <a:srgbClr val="546E7A"/>
                </a:solidFill>
                <a:effectLst/>
                <a:latin typeface="JetBrains Mono"/>
              </a:rPr>
              <a:t>self.cur_user_movie_qs</a:t>
            </a:r>
            <a:r>
              <a:rPr lang="en-US" altLang="zh-CN" sz="1800" i="1" dirty="0">
                <a:solidFill>
                  <a:srgbClr val="546E7A"/>
                </a:solidFill>
                <a:effectLst/>
                <a:latin typeface="JetBrains Mono"/>
              </a:rPr>
              <a:t>)}')</a:t>
            </a:r>
            <a:br>
              <a:rPr lang="en-US" altLang="zh-CN" sz="1800" i="1" dirty="0">
                <a:solidFill>
                  <a:srgbClr val="546E7A"/>
                </a:solidFill>
                <a:effectLst/>
                <a:latin typeface="JetBrains Mono"/>
              </a:rPr>
            </a:br>
            <a:r>
              <a:rPr lang="en-US" altLang="zh-CN" sz="1800" i="1" dirty="0">
                <a:solidFill>
                  <a:srgbClr val="546E7A"/>
                </a:solidFill>
                <a:effectLst/>
                <a:latin typeface="JetBrains Mono"/>
              </a:rPr>
              <a:t>    # print(</a:t>
            </a:r>
            <a:r>
              <a:rPr lang="en-US" altLang="zh-CN" sz="1800" i="1" dirty="0" err="1">
                <a:solidFill>
                  <a:srgbClr val="546E7A"/>
                </a:solidFill>
                <a:effectLst/>
                <a:latin typeface="JetBrains Mono"/>
              </a:rPr>
              <a:t>Movie.objects.all</a:t>
            </a:r>
            <a:r>
              <a:rPr lang="en-US" altLang="zh-CN" sz="1800" i="1" dirty="0">
                <a:solidFill>
                  <a:srgbClr val="546E7A"/>
                </a:solidFill>
                <a:effectLst/>
                <a:latin typeface="JetBrains Mono"/>
              </a:rPr>
              <a:t>() &amp; </a:t>
            </a:r>
            <a:r>
              <a:rPr lang="en-US" altLang="zh-CN" sz="1800" i="1" dirty="0" err="1">
                <a:solidFill>
                  <a:srgbClr val="546E7A"/>
                </a:solidFill>
                <a:effectLst/>
                <a:latin typeface="JetBrains Mono"/>
              </a:rPr>
              <a:t>self.cur_user_movie_qs</a:t>
            </a:r>
            <a:r>
              <a:rPr lang="en-US" altLang="zh-CN" sz="1800" i="1" dirty="0">
                <a:solidFill>
                  <a:srgbClr val="546E7A"/>
                </a:solidFill>
                <a:effectLst/>
                <a:latin typeface="JetBrains Mono"/>
              </a:rPr>
              <a:t>)</a:t>
            </a:r>
            <a:br>
              <a:rPr lang="en-US" altLang="zh-CN" sz="1800" i="1" dirty="0">
                <a:solidFill>
                  <a:srgbClr val="546E7A"/>
                </a:solidFill>
                <a:effectLst/>
                <a:latin typeface="JetBrains Mono"/>
              </a:rPr>
            </a:br>
            <a:r>
              <a:rPr lang="en-US" altLang="zh-CN" sz="1800" i="1" dirty="0">
                <a:solidFill>
                  <a:srgbClr val="546E7A"/>
                </a:solidFill>
                <a:effectLst/>
                <a:latin typeface="JetBrains Mono"/>
              </a:rPr>
              <a:t>    # </a:t>
            </a:r>
            <a:r>
              <a:rPr lang="zh-CN" altLang="en-US" sz="1800" i="1" dirty="0">
                <a:solidFill>
                  <a:srgbClr val="546E7A"/>
                </a:solidFill>
                <a:effectLst/>
                <a:latin typeface="宋体" panose="02010600030101010101" pitchFamily="2" charset="-122"/>
                <a:ea typeface="宋体" panose="02010600030101010101" pitchFamily="2" charset="-122"/>
              </a:rPr>
              <a:t>用户，相似度</a:t>
            </a:r>
            <a:br>
              <a:rPr lang="zh-CN" altLang="en-US" sz="1800" i="1" dirty="0">
                <a:solidFill>
                  <a:srgbClr val="546E7A"/>
                </a:solidFill>
                <a:effectLst/>
                <a:latin typeface="宋体" panose="02010600030101010101" pitchFamily="2" charset="-122"/>
                <a:ea typeface="宋体" panose="02010600030101010101" pitchFamily="2" charset="-122"/>
              </a:rPr>
            </a:br>
            <a:r>
              <a:rPr lang="zh-CN" altLang="en-US" sz="1800" i="1" dirty="0">
                <a:solidFill>
                  <a:srgbClr val="546E7A"/>
                </a:solidFill>
                <a:effectLst/>
                <a:latin typeface="宋体" panose="02010600030101010101" pitchFamily="2" charset="-122"/>
                <a:ea typeface="宋体" panose="02010600030101010101" pitchFamily="2" charset="-122"/>
              </a:rPr>
              <a:t>    </a:t>
            </a:r>
            <a:r>
              <a:rPr lang="en-US" altLang="zh-CN" sz="1800" i="1" dirty="0">
                <a:solidFill>
                  <a:srgbClr val="C792EA"/>
                </a:solidFill>
                <a:effectLst/>
                <a:latin typeface="JetBrains Mono"/>
              </a:rPr>
              <a:t>for </a:t>
            </a:r>
            <a:r>
              <a:rPr lang="en-US" altLang="zh-CN" sz="1800" dirty="0">
                <a:solidFill>
                  <a:srgbClr val="C3CEE3"/>
                </a:solidFill>
                <a:effectLst/>
                <a:latin typeface="JetBrains Mono"/>
              </a:rPr>
              <a:t>user</a:t>
            </a:r>
            <a:r>
              <a:rPr lang="en-US" altLang="zh-CN" sz="1800" dirty="0">
                <a:solidFill>
                  <a:srgbClr val="89DDFF"/>
                </a:solidFill>
                <a:effectLst/>
                <a:latin typeface="JetBrains Mono"/>
              </a:rPr>
              <a:t>, </a:t>
            </a:r>
            <a:r>
              <a:rPr lang="en-US" altLang="zh-CN" sz="1800" dirty="0">
                <a:solidFill>
                  <a:srgbClr val="C3CEE3"/>
                </a:solidFill>
                <a:effectLst/>
                <a:latin typeface="JetBrains Mono"/>
              </a:rPr>
              <a:t>_ </a:t>
            </a:r>
            <a:r>
              <a:rPr lang="en-US" altLang="zh-CN" sz="1800" i="1" dirty="0">
                <a:solidFill>
                  <a:srgbClr val="C792EA"/>
                </a:solidFill>
                <a:effectLst/>
                <a:latin typeface="JetBrains Mono"/>
              </a:rPr>
              <a:t>in </a:t>
            </a:r>
            <a:r>
              <a:rPr lang="en-US" altLang="zh-CN" sz="1800" dirty="0" err="1">
                <a:solidFill>
                  <a:srgbClr val="F78C6C"/>
                </a:solidFill>
                <a:effectLst/>
                <a:latin typeface="JetBrains Mono"/>
              </a:rPr>
              <a:t>user_lst</a:t>
            </a:r>
            <a:r>
              <a:rPr lang="en-US" altLang="zh-CN" sz="1800" dirty="0">
                <a:solidFill>
                  <a:srgbClr val="89DDFF"/>
                </a:solidFill>
                <a:effectLst/>
                <a:latin typeface="JetBrains Mono"/>
              </a:rPr>
              <a:t>:</a:t>
            </a:r>
            <a:br>
              <a:rPr lang="en-US" altLang="zh-CN" sz="1800" dirty="0">
                <a:solidFill>
                  <a:srgbClr val="89DDFF"/>
                </a:solidFill>
                <a:effectLst/>
                <a:latin typeface="JetBrains Mono"/>
              </a:rPr>
            </a:br>
            <a:r>
              <a:rPr lang="en-US" altLang="zh-CN" sz="1800" dirty="0">
                <a:solidFill>
                  <a:srgbClr val="89DDFF"/>
                </a:solidFill>
                <a:effectLst/>
                <a:latin typeface="JetBrains Mono"/>
              </a:rPr>
              <a:t>        </a:t>
            </a:r>
            <a:r>
              <a:rPr lang="en-US" altLang="zh-CN" sz="1800" i="1" dirty="0">
                <a:solidFill>
                  <a:srgbClr val="546E7A"/>
                </a:solidFill>
                <a:effectLst/>
                <a:latin typeface="JetBrains Mono"/>
              </a:rPr>
              <a:t># </a:t>
            </a:r>
            <a:r>
              <a:rPr lang="zh-CN" altLang="en-US" sz="1800" i="1" dirty="0">
                <a:solidFill>
                  <a:srgbClr val="546E7A"/>
                </a:solidFill>
                <a:effectLst/>
                <a:latin typeface="宋体" panose="02010600030101010101" pitchFamily="2" charset="-122"/>
                <a:ea typeface="宋体" panose="02010600030101010101" pitchFamily="2" charset="-122"/>
              </a:rPr>
              <a:t>获取相似用户评分过的电影，并且不在前用户的评分列表中的，再加上</a:t>
            </a:r>
            <a:r>
              <a:rPr lang="en-US" altLang="zh-CN" sz="1800" i="1" dirty="0">
                <a:solidFill>
                  <a:srgbClr val="546E7A"/>
                </a:solidFill>
                <a:effectLst/>
                <a:latin typeface="JetBrains Mono"/>
              </a:rPr>
              <a:t>score</a:t>
            </a:r>
            <a:r>
              <a:rPr lang="zh-CN" altLang="en-US" sz="1800" i="1" dirty="0">
                <a:solidFill>
                  <a:srgbClr val="546E7A"/>
                </a:solidFill>
                <a:effectLst/>
                <a:latin typeface="宋体" panose="02010600030101010101" pitchFamily="2" charset="-122"/>
                <a:ea typeface="宋体" panose="02010600030101010101" pitchFamily="2" charset="-122"/>
              </a:rPr>
              <a:t>字段，方便计算兴趣值</a:t>
            </a:r>
            <a:br>
              <a:rPr lang="zh-CN" altLang="en-US" sz="1800" i="1" dirty="0">
                <a:solidFill>
                  <a:srgbClr val="546E7A"/>
                </a:solidFill>
                <a:effectLst/>
                <a:latin typeface="宋体" panose="02010600030101010101" pitchFamily="2" charset="-122"/>
                <a:ea typeface="宋体" panose="02010600030101010101" pitchFamily="2" charset="-122"/>
              </a:rPr>
            </a:br>
            <a:r>
              <a:rPr lang="zh-CN" altLang="en-US" sz="1800" i="1" dirty="0">
                <a:solidFill>
                  <a:srgbClr val="546E7A"/>
                </a:solidFill>
                <a:effectLst/>
                <a:latin typeface="宋体" panose="02010600030101010101" pitchFamily="2" charset="-122"/>
                <a:ea typeface="宋体" panose="02010600030101010101" pitchFamily="2" charset="-122"/>
              </a:rPr>
              <a:t>        </a:t>
            </a:r>
            <a:r>
              <a:rPr lang="en-US" altLang="zh-CN" sz="1800" dirty="0" err="1">
                <a:solidFill>
                  <a:srgbClr val="C3CEE3"/>
                </a:solidFill>
                <a:effectLst/>
                <a:latin typeface="JetBrains Mono"/>
              </a:rPr>
              <a:t>movie_set</a:t>
            </a:r>
            <a:r>
              <a:rPr lang="en-US" altLang="zh-CN" sz="1800" dirty="0">
                <a:solidFill>
                  <a:srgbClr val="C3CEE3"/>
                </a:solidFill>
                <a:effectLst/>
                <a:latin typeface="JetBrains Mono"/>
              </a:rPr>
              <a:t> </a:t>
            </a:r>
            <a:r>
              <a:rPr lang="en-US" altLang="zh-CN" sz="1800" dirty="0">
                <a:solidFill>
                  <a:srgbClr val="89DDFF"/>
                </a:solidFill>
                <a:effectLst/>
                <a:latin typeface="JetBrains Mono"/>
              </a:rPr>
              <a:t>= </a:t>
            </a:r>
            <a:r>
              <a:rPr lang="en-US" altLang="zh-CN" sz="1800" dirty="0" err="1">
                <a:solidFill>
                  <a:srgbClr val="C3CEE3"/>
                </a:solidFill>
                <a:effectLst/>
                <a:latin typeface="JetBrains Mono"/>
              </a:rPr>
              <a:t>Movie</a:t>
            </a:r>
            <a:r>
              <a:rPr lang="en-US" altLang="zh-CN" sz="1800" dirty="0" err="1">
                <a:solidFill>
                  <a:srgbClr val="89DDFF"/>
                </a:solidFill>
                <a:effectLst/>
                <a:latin typeface="JetBrains Mono"/>
              </a:rPr>
              <a:t>.</a:t>
            </a:r>
            <a:r>
              <a:rPr lang="en-US" altLang="zh-CN" sz="1800" dirty="0" err="1">
                <a:solidFill>
                  <a:srgbClr val="C3CEE3"/>
                </a:solidFill>
                <a:effectLst/>
                <a:latin typeface="JetBrains Mono"/>
              </a:rPr>
              <a:t>objects</a:t>
            </a:r>
            <a:r>
              <a:rPr lang="en-US" altLang="zh-CN" sz="1800" dirty="0" err="1">
                <a:solidFill>
                  <a:srgbClr val="89DDFF"/>
                </a:solidFill>
                <a:effectLst/>
                <a:latin typeface="JetBrains Mono"/>
              </a:rPr>
              <a:t>.</a:t>
            </a:r>
            <a:r>
              <a:rPr lang="en-US" altLang="zh-CN" sz="1800" dirty="0" err="1">
                <a:solidFill>
                  <a:srgbClr val="82AAFF"/>
                </a:solidFill>
                <a:effectLst/>
                <a:latin typeface="JetBrains Mono"/>
              </a:rPr>
              <a:t>filter</a:t>
            </a:r>
            <a:r>
              <a:rPr lang="en-US" altLang="zh-CN" sz="1800" dirty="0">
                <a:solidFill>
                  <a:srgbClr val="89DDFF"/>
                </a:solidFill>
                <a:effectLst/>
                <a:latin typeface="JetBrains Mono"/>
              </a:rPr>
              <a:t>(</a:t>
            </a:r>
            <a:r>
              <a:rPr lang="en-US" altLang="zh-CN" sz="1800" dirty="0">
                <a:solidFill>
                  <a:srgbClr val="F78C6C"/>
                </a:solidFill>
                <a:effectLst/>
                <a:latin typeface="JetBrains Mono"/>
              </a:rPr>
              <a:t>user</a:t>
            </a:r>
            <a:r>
              <a:rPr lang="en-US" altLang="zh-CN" sz="1800" dirty="0">
                <a:solidFill>
                  <a:srgbClr val="89DDFF"/>
                </a:solidFill>
                <a:effectLst/>
                <a:latin typeface="JetBrains Mono"/>
              </a:rPr>
              <a:t>=</a:t>
            </a:r>
            <a:r>
              <a:rPr lang="en-US" altLang="zh-CN" sz="1800" dirty="0">
                <a:solidFill>
                  <a:srgbClr val="C3CEE3"/>
                </a:solidFill>
                <a:effectLst/>
                <a:latin typeface="JetBrains Mono"/>
              </a:rPr>
              <a:t>user</a:t>
            </a:r>
            <a:r>
              <a:rPr lang="en-US" altLang="zh-CN" sz="1800" dirty="0">
                <a:solidFill>
                  <a:srgbClr val="89DDFF"/>
                </a:solidFill>
                <a:effectLst/>
                <a:latin typeface="JetBrains Mono"/>
              </a:rPr>
              <a:t>).</a:t>
            </a:r>
            <a:r>
              <a:rPr lang="en-US" altLang="zh-CN" sz="1800" dirty="0">
                <a:solidFill>
                  <a:srgbClr val="82AAFF"/>
                </a:solidFill>
                <a:effectLst/>
                <a:latin typeface="JetBrains Mono"/>
              </a:rPr>
              <a:t>exclude</a:t>
            </a:r>
            <a:r>
              <a:rPr lang="en-US" altLang="zh-CN" sz="1800" dirty="0">
                <a:solidFill>
                  <a:srgbClr val="89DDFF"/>
                </a:solidFill>
                <a:effectLst/>
                <a:latin typeface="JetBrains Mono"/>
              </a:rPr>
              <a:t>(</a:t>
            </a:r>
            <a:r>
              <a:rPr lang="en-US" altLang="zh-CN" sz="1800" dirty="0" err="1">
                <a:solidFill>
                  <a:srgbClr val="F78C6C"/>
                </a:solidFill>
                <a:effectLst/>
                <a:latin typeface="JetBrains Mono"/>
              </a:rPr>
              <a:t>id__in</a:t>
            </a:r>
            <a:r>
              <a:rPr lang="en-US" altLang="zh-CN" sz="1800" dirty="0">
                <a:solidFill>
                  <a:srgbClr val="89DDFF"/>
                </a:solidFill>
                <a:effectLst/>
                <a:latin typeface="JetBrains Mono"/>
              </a:rPr>
              <a:t>=</a:t>
            </a:r>
            <a:r>
              <a:rPr lang="en-US" altLang="zh-CN" sz="1800" i="1" dirty="0" err="1">
                <a:solidFill>
                  <a:srgbClr val="FF5370"/>
                </a:solidFill>
                <a:effectLst/>
                <a:latin typeface="JetBrains Mono"/>
              </a:rPr>
              <a:t>self</a:t>
            </a:r>
            <a:r>
              <a:rPr lang="en-US" altLang="zh-CN" sz="1800" dirty="0" err="1">
                <a:solidFill>
                  <a:srgbClr val="89DDFF"/>
                </a:solidFill>
                <a:effectLst/>
                <a:latin typeface="JetBrains Mono"/>
              </a:rPr>
              <a:t>.</a:t>
            </a:r>
            <a:r>
              <a:rPr lang="en-US" altLang="zh-CN" sz="1800" dirty="0" err="1">
                <a:solidFill>
                  <a:srgbClr val="C3CEE3"/>
                </a:solidFill>
                <a:effectLst/>
                <a:latin typeface="JetBrains Mono"/>
              </a:rPr>
              <a:t>cur_user_movie_qs</a:t>
            </a:r>
            <a:r>
              <a:rPr lang="en-US" altLang="zh-CN" sz="1800" dirty="0">
                <a:solidFill>
                  <a:srgbClr val="89DDFF"/>
                </a:solidFill>
                <a:effectLst/>
                <a:latin typeface="JetBrains Mono"/>
              </a:rPr>
              <a:t>).</a:t>
            </a:r>
            <a:r>
              <a:rPr lang="en-US" altLang="zh-CN" sz="1800" dirty="0">
                <a:solidFill>
                  <a:srgbClr val="82AAFF"/>
                </a:solidFill>
                <a:effectLst/>
                <a:latin typeface="JetBrains Mono"/>
              </a:rPr>
              <a:t>annotate</a:t>
            </a:r>
            <a:r>
              <a:rPr lang="en-US" altLang="zh-CN" sz="1800" dirty="0">
                <a:solidFill>
                  <a:srgbClr val="89DDFF"/>
                </a:solidFill>
                <a:effectLst/>
                <a:latin typeface="JetBrains Mono"/>
              </a:rPr>
              <a:t>(</a:t>
            </a:r>
            <a:br>
              <a:rPr lang="en-US" altLang="zh-CN" sz="1800" dirty="0">
                <a:solidFill>
                  <a:srgbClr val="89DDFF"/>
                </a:solidFill>
                <a:effectLst/>
                <a:latin typeface="JetBrains Mono"/>
              </a:rPr>
            </a:br>
            <a:r>
              <a:rPr lang="en-US" altLang="zh-CN" sz="1800" dirty="0">
                <a:solidFill>
                  <a:srgbClr val="89DDFF"/>
                </a:solidFill>
                <a:effectLst/>
                <a:latin typeface="JetBrains Mono"/>
              </a:rPr>
              <a:t>            </a:t>
            </a:r>
            <a:r>
              <a:rPr lang="en-US" altLang="zh-CN" sz="1800" dirty="0">
                <a:solidFill>
                  <a:srgbClr val="F78C6C"/>
                </a:solidFill>
                <a:effectLst/>
                <a:latin typeface="JetBrains Mono"/>
              </a:rPr>
              <a:t>score</a:t>
            </a:r>
            <a:r>
              <a:rPr lang="en-US" altLang="zh-CN" sz="1800" dirty="0">
                <a:solidFill>
                  <a:srgbClr val="89DDFF"/>
                </a:solidFill>
                <a:effectLst/>
                <a:latin typeface="JetBrains Mono"/>
              </a:rPr>
              <a:t>=</a:t>
            </a:r>
            <a:r>
              <a:rPr lang="en-US" altLang="zh-CN" sz="1800" dirty="0">
                <a:solidFill>
                  <a:srgbClr val="82AAFF"/>
                </a:solidFill>
                <a:effectLst/>
                <a:latin typeface="JetBrains Mono"/>
              </a:rPr>
              <a:t>Max</a:t>
            </a:r>
            <a:r>
              <a:rPr lang="en-US" altLang="zh-CN" sz="1800" dirty="0">
                <a:solidFill>
                  <a:srgbClr val="89DDFF"/>
                </a:solidFill>
                <a:effectLst/>
                <a:latin typeface="JetBrains Mono"/>
              </a:rPr>
              <a:t>(</a:t>
            </a:r>
            <a:r>
              <a:rPr lang="en-US" altLang="zh-CN" sz="1800" dirty="0">
                <a:solidFill>
                  <a:srgbClr val="C3E88D"/>
                </a:solidFill>
                <a:effectLst/>
                <a:latin typeface="JetBrains Mono"/>
              </a:rPr>
              <a:t>'</a:t>
            </a:r>
            <a:r>
              <a:rPr lang="en-US" altLang="zh-CN" sz="1800" dirty="0" err="1">
                <a:solidFill>
                  <a:srgbClr val="C3E88D"/>
                </a:solidFill>
                <a:effectLst/>
                <a:latin typeface="JetBrains Mono"/>
              </a:rPr>
              <a:t>movie_rating__score</a:t>
            </a:r>
            <a:r>
              <a:rPr lang="en-US" altLang="zh-CN" sz="1800" dirty="0">
                <a:solidFill>
                  <a:srgbClr val="C3E88D"/>
                </a:solidFill>
                <a:effectLst/>
                <a:latin typeface="JetBrains Mono"/>
              </a:rPr>
              <a:t>'</a:t>
            </a:r>
            <a:r>
              <a:rPr lang="en-US" altLang="zh-CN" sz="1800" dirty="0">
                <a:solidFill>
                  <a:srgbClr val="89DDFF"/>
                </a:solidFill>
                <a:effectLst/>
                <a:latin typeface="JetBrains Mono"/>
              </a:rPr>
              <a:t>))</a:t>
            </a:r>
            <a:br>
              <a:rPr lang="en-US" altLang="zh-CN" sz="1800" dirty="0">
                <a:solidFill>
                  <a:srgbClr val="89DDFF"/>
                </a:solidFill>
                <a:effectLst/>
                <a:latin typeface="JetBrains Mono"/>
              </a:rPr>
            </a:br>
            <a:r>
              <a:rPr lang="en-US" altLang="zh-CN" sz="1800" dirty="0">
                <a:solidFill>
                  <a:srgbClr val="89DDFF"/>
                </a:solidFill>
                <a:effectLst/>
                <a:latin typeface="JetBrains Mono"/>
              </a:rPr>
              <a:t>        </a:t>
            </a:r>
            <a:r>
              <a:rPr lang="en-US" altLang="zh-CN" sz="1800" i="1" dirty="0">
                <a:solidFill>
                  <a:srgbClr val="C792EA"/>
                </a:solidFill>
                <a:effectLst/>
                <a:latin typeface="JetBrains Mono"/>
              </a:rPr>
              <a:t>for </a:t>
            </a:r>
            <a:r>
              <a:rPr lang="en-US" altLang="zh-CN" sz="1800" dirty="0">
                <a:solidFill>
                  <a:srgbClr val="C3CEE3"/>
                </a:solidFill>
                <a:effectLst/>
                <a:latin typeface="JetBrains Mono"/>
              </a:rPr>
              <a:t>movie </a:t>
            </a:r>
            <a:r>
              <a:rPr lang="en-US" altLang="zh-CN" sz="1800" i="1" dirty="0">
                <a:solidFill>
                  <a:srgbClr val="C792EA"/>
                </a:solidFill>
                <a:effectLst/>
                <a:latin typeface="JetBrains Mono"/>
              </a:rPr>
              <a:t>in </a:t>
            </a:r>
            <a:r>
              <a:rPr lang="en-US" altLang="zh-CN" sz="1800" dirty="0" err="1">
                <a:solidFill>
                  <a:srgbClr val="C3CEE3"/>
                </a:solidFill>
                <a:effectLst/>
                <a:latin typeface="JetBrains Mono"/>
              </a:rPr>
              <a:t>movie_set</a:t>
            </a:r>
            <a:r>
              <a:rPr lang="en-US" altLang="zh-CN" sz="1800" dirty="0">
                <a:solidFill>
                  <a:srgbClr val="89DDFF"/>
                </a:solidFill>
                <a:effectLst/>
                <a:latin typeface="JetBrains Mono"/>
              </a:rPr>
              <a:t>:</a:t>
            </a:r>
            <a:br>
              <a:rPr lang="en-US" altLang="zh-CN" sz="1800" dirty="0">
                <a:solidFill>
                  <a:srgbClr val="89DDFF"/>
                </a:solidFill>
                <a:effectLst/>
                <a:latin typeface="JetBrains Mono"/>
              </a:rPr>
            </a:br>
            <a:r>
              <a:rPr lang="en-US" altLang="zh-CN" sz="1800" dirty="0">
                <a:solidFill>
                  <a:srgbClr val="89DDFF"/>
                </a:solidFill>
                <a:effectLst/>
                <a:latin typeface="JetBrains Mono"/>
              </a:rPr>
              <a:t>            </a:t>
            </a:r>
            <a:r>
              <a:rPr lang="en-US" altLang="zh-CN" sz="1800" dirty="0" err="1">
                <a:solidFill>
                  <a:srgbClr val="C3CEE3"/>
                </a:solidFill>
                <a:effectLst/>
                <a:latin typeface="JetBrains Mono"/>
              </a:rPr>
              <a:t>movie_val_dct</a:t>
            </a:r>
            <a:r>
              <a:rPr lang="en-US" altLang="zh-CN" sz="1800" dirty="0" err="1">
                <a:solidFill>
                  <a:srgbClr val="89DDFF"/>
                </a:solidFill>
                <a:effectLst/>
                <a:latin typeface="JetBrains Mono"/>
              </a:rPr>
              <a:t>.</a:t>
            </a:r>
            <a:r>
              <a:rPr lang="en-US" altLang="zh-CN" sz="1800" dirty="0" err="1">
                <a:solidFill>
                  <a:srgbClr val="82AAFF"/>
                </a:solidFill>
                <a:effectLst/>
                <a:latin typeface="JetBrains Mono"/>
              </a:rPr>
              <a:t>setdefault</a:t>
            </a:r>
            <a:r>
              <a:rPr lang="en-US" altLang="zh-CN" sz="1800" dirty="0">
                <a:solidFill>
                  <a:srgbClr val="89DDFF"/>
                </a:solidFill>
                <a:effectLst/>
                <a:latin typeface="JetBrains Mono"/>
              </a:rPr>
              <a:t>(</a:t>
            </a:r>
            <a:r>
              <a:rPr lang="en-US" altLang="zh-CN" sz="1800" dirty="0">
                <a:solidFill>
                  <a:srgbClr val="C3CEE3"/>
                </a:solidFill>
                <a:effectLst/>
                <a:latin typeface="JetBrains Mono"/>
              </a:rPr>
              <a:t>movie</a:t>
            </a:r>
            <a:r>
              <a:rPr lang="en-US" altLang="zh-CN" sz="1800" dirty="0">
                <a:solidFill>
                  <a:srgbClr val="89DDFF"/>
                </a:solidFill>
                <a:effectLst/>
                <a:latin typeface="JetBrains Mono"/>
              </a:rPr>
              <a:t>, </a:t>
            </a:r>
            <a:r>
              <a:rPr lang="en-US" altLang="zh-CN" sz="1800" dirty="0">
                <a:solidFill>
                  <a:srgbClr val="F78C6C"/>
                </a:solidFill>
                <a:effectLst/>
                <a:latin typeface="JetBrains Mono"/>
              </a:rPr>
              <a:t>0</a:t>
            </a:r>
            <a:r>
              <a:rPr lang="en-US" altLang="zh-CN" sz="1800" dirty="0">
                <a:solidFill>
                  <a:srgbClr val="89DDFF"/>
                </a:solidFill>
                <a:effectLst/>
                <a:latin typeface="JetBrains Mono"/>
              </a:rPr>
              <a:t>)</a:t>
            </a:r>
            <a:br>
              <a:rPr lang="en-US" altLang="zh-CN" sz="1800" dirty="0">
                <a:solidFill>
                  <a:srgbClr val="89DDFF"/>
                </a:solidFill>
                <a:effectLst/>
                <a:latin typeface="JetBrains Mono"/>
              </a:rPr>
            </a:br>
            <a:r>
              <a:rPr lang="en-US" altLang="zh-CN" sz="1800" dirty="0">
                <a:solidFill>
                  <a:srgbClr val="89DDFF"/>
                </a:solidFill>
                <a:effectLst/>
                <a:latin typeface="JetBrains Mono"/>
              </a:rPr>
              <a:t>            </a:t>
            </a:r>
            <a:r>
              <a:rPr lang="en-US" altLang="zh-CN" sz="1800" i="1" dirty="0">
                <a:solidFill>
                  <a:srgbClr val="546E7A"/>
                </a:solidFill>
                <a:effectLst/>
                <a:latin typeface="JetBrains Mono"/>
              </a:rPr>
              <a:t># </a:t>
            </a:r>
            <a:r>
              <a:rPr lang="zh-CN" altLang="en-US" sz="1800" i="1" dirty="0">
                <a:solidFill>
                  <a:srgbClr val="546E7A"/>
                </a:solidFill>
                <a:effectLst/>
                <a:latin typeface="宋体" panose="02010600030101010101" pitchFamily="2" charset="-122"/>
                <a:ea typeface="宋体" panose="02010600030101010101" pitchFamily="2" charset="-122"/>
              </a:rPr>
              <a:t>累计用户的评分</a:t>
            </a:r>
            <a:br>
              <a:rPr lang="zh-CN" altLang="en-US" sz="1800" i="1" dirty="0">
                <a:solidFill>
                  <a:srgbClr val="546E7A"/>
                </a:solidFill>
                <a:effectLst/>
                <a:latin typeface="宋体" panose="02010600030101010101" pitchFamily="2" charset="-122"/>
                <a:ea typeface="宋体" panose="02010600030101010101" pitchFamily="2" charset="-122"/>
              </a:rPr>
            </a:br>
            <a:r>
              <a:rPr lang="zh-CN" altLang="en-US" sz="1800" i="1" dirty="0">
                <a:solidFill>
                  <a:srgbClr val="546E7A"/>
                </a:solidFill>
                <a:effectLst/>
                <a:latin typeface="宋体" panose="02010600030101010101" pitchFamily="2" charset="-122"/>
                <a:ea typeface="宋体" panose="02010600030101010101" pitchFamily="2" charset="-122"/>
              </a:rPr>
              <a:t>            </a:t>
            </a:r>
            <a:r>
              <a:rPr lang="en-US" altLang="zh-CN" sz="1800" dirty="0" err="1">
                <a:solidFill>
                  <a:srgbClr val="C3CEE3"/>
                </a:solidFill>
                <a:effectLst/>
                <a:latin typeface="JetBrains Mono"/>
              </a:rPr>
              <a:t>movie_val_dct</a:t>
            </a:r>
            <a:r>
              <a:rPr lang="en-US" altLang="zh-CN" sz="1800" dirty="0">
                <a:solidFill>
                  <a:srgbClr val="89DDFF"/>
                </a:solidFill>
                <a:effectLst/>
                <a:latin typeface="JetBrains Mono"/>
              </a:rPr>
              <a:t>[</a:t>
            </a:r>
            <a:r>
              <a:rPr lang="en-US" altLang="zh-CN" sz="1800" dirty="0">
                <a:solidFill>
                  <a:srgbClr val="C3CEE3"/>
                </a:solidFill>
                <a:effectLst/>
                <a:latin typeface="JetBrains Mono"/>
              </a:rPr>
              <a:t>movie</a:t>
            </a:r>
            <a:r>
              <a:rPr lang="en-US" altLang="zh-CN" sz="1800" dirty="0">
                <a:solidFill>
                  <a:srgbClr val="89DDFF"/>
                </a:solidFill>
                <a:effectLst/>
                <a:latin typeface="JetBrains Mono"/>
              </a:rPr>
              <a:t>] += </a:t>
            </a:r>
            <a:r>
              <a:rPr lang="en-US" altLang="zh-CN" sz="1800" dirty="0" err="1">
                <a:solidFill>
                  <a:srgbClr val="C3CEE3"/>
                </a:solidFill>
                <a:effectLst/>
                <a:latin typeface="JetBrains Mono"/>
              </a:rPr>
              <a:t>movie</a:t>
            </a:r>
            <a:r>
              <a:rPr lang="en-US" altLang="zh-CN" sz="1800" dirty="0" err="1">
                <a:solidFill>
                  <a:srgbClr val="89DDFF"/>
                </a:solidFill>
                <a:effectLst/>
                <a:latin typeface="JetBrains Mono"/>
              </a:rPr>
              <a:t>.</a:t>
            </a:r>
            <a:r>
              <a:rPr lang="en-US" altLang="zh-CN" sz="1800" dirty="0" err="1">
                <a:solidFill>
                  <a:srgbClr val="C3CEE3"/>
                </a:solidFill>
                <a:effectLst/>
                <a:latin typeface="JetBrains Mono"/>
              </a:rPr>
              <a:t>score</a:t>
            </a:r>
            <a:br>
              <a:rPr lang="en-US" altLang="zh-CN" sz="1800" dirty="0">
                <a:solidFill>
                  <a:srgbClr val="C3CEE3"/>
                </a:solidFill>
                <a:effectLst/>
                <a:latin typeface="JetBrains Mono"/>
              </a:rPr>
            </a:br>
            <a:r>
              <a:rPr lang="en-US" altLang="zh-CN" sz="1800" dirty="0">
                <a:solidFill>
                  <a:srgbClr val="C3CEE3"/>
                </a:solidFill>
                <a:effectLst/>
                <a:latin typeface="JetBrains Mono"/>
              </a:rPr>
              <a:t>    </a:t>
            </a:r>
            <a:r>
              <a:rPr lang="en-US" altLang="zh-CN" sz="1800" i="1" dirty="0">
                <a:solidFill>
                  <a:srgbClr val="82AAFF"/>
                </a:solidFill>
                <a:effectLst/>
                <a:latin typeface="JetBrains Mono"/>
              </a:rPr>
              <a:t>print</a:t>
            </a:r>
            <a:r>
              <a:rPr lang="en-US" altLang="zh-CN" sz="1800" dirty="0">
                <a:solidFill>
                  <a:srgbClr val="89DDFF"/>
                </a:solidFill>
                <a:effectLst/>
                <a:latin typeface="JetBrains Mono"/>
              </a:rPr>
              <a:t>(</a:t>
            </a:r>
            <a:r>
              <a:rPr lang="en-US" altLang="zh-CN" sz="1800" dirty="0">
                <a:solidFill>
                  <a:srgbClr val="C3E88D"/>
                </a:solidFill>
                <a:effectLst/>
                <a:latin typeface="JetBrains Mono"/>
              </a:rPr>
              <a:t>'recommend movie list calculated!'</a:t>
            </a:r>
            <a:r>
              <a:rPr lang="en-US" altLang="zh-CN" sz="1800" dirty="0">
                <a:solidFill>
                  <a:srgbClr val="89DDFF"/>
                </a:solidFill>
                <a:effectLst/>
                <a:latin typeface="JetBrains Mono"/>
              </a:rPr>
              <a:t>)</a:t>
            </a:r>
            <a:br>
              <a:rPr lang="en-US" altLang="zh-CN" sz="1800" dirty="0">
                <a:solidFill>
                  <a:srgbClr val="89DDFF"/>
                </a:solidFill>
                <a:effectLst/>
                <a:latin typeface="JetBrains Mono"/>
              </a:rPr>
            </a:br>
            <a:r>
              <a:rPr lang="en-US" altLang="zh-CN" sz="1800" dirty="0">
                <a:solidFill>
                  <a:srgbClr val="89DDFF"/>
                </a:solidFill>
                <a:effectLst/>
                <a:latin typeface="JetBrains Mono"/>
              </a:rPr>
              <a:t>    </a:t>
            </a:r>
            <a:r>
              <a:rPr lang="en-US" altLang="zh-CN" sz="1800" i="1" dirty="0">
                <a:solidFill>
                  <a:srgbClr val="C792EA"/>
                </a:solidFill>
                <a:effectLst/>
                <a:latin typeface="JetBrains Mono"/>
              </a:rPr>
              <a:t>return </a:t>
            </a:r>
            <a:r>
              <a:rPr lang="en-US" altLang="zh-CN" sz="1800" i="1" dirty="0">
                <a:solidFill>
                  <a:srgbClr val="82AAFF"/>
                </a:solidFill>
                <a:effectLst/>
                <a:latin typeface="JetBrains Mono"/>
              </a:rPr>
              <a:t>sorted</a:t>
            </a:r>
            <a:r>
              <a:rPr lang="en-US" altLang="zh-CN" sz="1800" dirty="0">
                <a:solidFill>
                  <a:srgbClr val="89DDFF"/>
                </a:solidFill>
                <a:effectLst/>
                <a:latin typeface="JetBrains Mono"/>
              </a:rPr>
              <a:t>(</a:t>
            </a:r>
            <a:r>
              <a:rPr lang="en-US" altLang="zh-CN" sz="1800" dirty="0" err="1">
                <a:solidFill>
                  <a:srgbClr val="C3CEE3"/>
                </a:solidFill>
                <a:effectLst/>
                <a:latin typeface="JetBrains Mono"/>
              </a:rPr>
              <a:t>movie_val_dct</a:t>
            </a:r>
            <a:r>
              <a:rPr lang="en-US" altLang="zh-CN" sz="1800" dirty="0" err="1">
                <a:solidFill>
                  <a:srgbClr val="89DDFF"/>
                </a:solidFill>
                <a:effectLst/>
                <a:latin typeface="JetBrains Mono"/>
              </a:rPr>
              <a:t>.</a:t>
            </a:r>
            <a:r>
              <a:rPr lang="en-US" altLang="zh-CN" sz="1800" dirty="0" err="1">
                <a:solidFill>
                  <a:srgbClr val="82AAFF"/>
                </a:solidFill>
                <a:effectLst/>
                <a:latin typeface="JetBrains Mono"/>
              </a:rPr>
              <a:t>items</a:t>
            </a:r>
            <a:r>
              <a:rPr lang="en-US" altLang="zh-CN" sz="1800" dirty="0">
                <a:solidFill>
                  <a:srgbClr val="89DDFF"/>
                </a:solidFill>
                <a:effectLst/>
                <a:latin typeface="JetBrains Mono"/>
              </a:rPr>
              <a:t>(), </a:t>
            </a:r>
            <a:r>
              <a:rPr lang="en-US" altLang="zh-CN" sz="1800" dirty="0">
                <a:solidFill>
                  <a:srgbClr val="F78C6C"/>
                </a:solidFill>
                <a:effectLst/>
                <a:latin typeface="JetBrains Mono"/>
              </a:rPr>
              <a:t>key</a:t>
            </a:r>
            <a:r>
              <a:rPr lang="en-US" altLang="zh-CN" sz="1800" dirty="0">
                <a:solidFill>
                  <a:srgbClr val="89DDFF"/>
                </a:solidFill>
                <a:effectLst/>
                <a:latin typeface="JetBrains Mono"/>
              </a:rPr>
              <a:t>=</a:t>
            </a:r>
            <a:r>
              <a:rPr lang="en-US" altLang="zh-CN" sz="1800" i="1" dirty="0">
                <a:solidFill>
                  <a:srgbClr val="C792EA"/>
                </a:solidFill>
                <a:effectLst/>
                <a:latin typeface="JetBrains Mono"/>
              </a:rPr>
              <a:t>lambda </a:t>
            </a:r>
            <a:r>
              <a:rPr lang="en-US" altLang="zh-CN" sz="1800" dirty="0">
                <a:solidFill>
                  <a:srgbClr val="F78C6C"/>
                </a:solidFill>
                <a:effectLst/>
                <a:latin typeface="JetBrains Mono"/>
              </a:rPr>
              <a:t>x</a:t>
            </a:r>
            <a:r>
              <a:rPr lang="en-US" altLang="zh-CN" sz="1800" dirty="0">
                <a:solidFill>
                  <a:srgbClr val="89DDFF"/>
                </a:solidFill>
                <a:effectLst/>
                <a:latin typeface="JetBrains Mono"/>
              </a:rPr>
              <a:t>: -</a:t>
            </a:r>
            <a:r>
              <a:rPr lang="en-US" altLang="zh-CN" sz="1800" dirty="0">
                <a:solidFill>
                  <a:srgbClr val="C3CEE3"/>
                </a:solidFill>
                <a:effectLst/>
                <a:latin typeface="JetBrains Mono"/>
              </a:rPr>
              <a:t>x</a:t>
            </a:r>
            <a:r>
              <a:rPr lang="en-US" altLang="zh-CN" sz="1800" dirty="0">
                <a:solidFill>
                  <a:srgbClr val="89DDFF"/>
                </a:solidFill>
                <a:effectLst/>
                <a:latin typeface="JetBrains Mono"/>
              </a:rPr>
              <a:t>[</a:t>
            </a:r>
            <a:r>
              <a:rPr lang="en-US" altLang="zh-CN" sz="1800" dirty="0">
                <a:solidFill>
                  <a:srgbClr val="F78C6C"/>
                </a:solidFill>
                <a:effectLst/>
                <a:latin typeface="JetBrains Mono"/>
              </a:rPr>
              <a:t>1</a:t>
            </a:r>
            <a:r>
              <a:rPr lang="en-US" altLang="zh-CN" sz="1800" dirty="0">
                <a:solidFill>
                  <a:srgbClr val="89DDFF"/>
                </a:solidFill>
                <a:effectLst/>
                <a:latin typeface="JetBrains Mono"/>
              </a:rPr>
              <a:t>])[:</a:t>
            </a:r>
            <a:r>
              <a:rPr lang="en-US" altLang="zh-CN" sz="1800" i="1" dirty="0" err="1">
                <a:solidFill>
                  <a:srgbClr val="FF5370"/>
                </a:solidFill>
                <a:effectLst/>
                <a:latin typeface="JetBrains Mono"/>
              </a:rPr>
              <a:t>self</a:t>
            </a:r>
            <a:r>
              <a:rPr lang="en-US" altLang="zh-CN" sz="1800" dirty="0" err="1">
                <a:solidFill>
                  <a:srgbClr val="89DDFF"/>
                </a:solidFill>
                <a:effectLst/>
                <a:latin typeface="JetBrains Mono"/>
              </a:rPr>
              <a:t>.</a:t>
            </a:r>
            <a:r>
              <a:rPr lang="en-US" altLang="zh-CN" sz="1800" dirty="0" err="1">
                <a:solidFill>
                  <a:srgbClr val="C3CEE3"/>
                </a:solidFill>
                <a:effectLst/>
                <a:latin typeface="JetBrains Mono"/>
              </a:rPr>
              <a:t>N</a:t>
            </a:r>
            <a:r>
              <a:rPr lang="en-US" altLang="zh-CN" sz="1800" dirty="0">
                <a:solidFill>
                  <a:srgbClr val="89DDFF"/>
                </a:solidFill>
                <a:effectLst/>
                <a:latin typeface="JetBrains Mono"/>
              </a:rPr>
              <a:t>]</a:t>
            </a:r>
            <a:endParaRPr lang="en-US" altLang="zh-CN" sz="1800" dirty="0">
              <a:solidFill>
                <a:srgbClr val="C3CEE3"/>
              </a:solidFill>
              <a:effectLst/>
              <a:latin typeface="JetBrains Mono"/>
            </a:endParaRPr>
          </a:p>
        </p:txBody>
      </p:sp>
      <p:sp>
        <p:nvSpPr>
          <p:cNvPr id="2" name="文本框 1">
            <a:extLst>
              <a:ext uri="{FF2B5EF4-FFF2-40B4-BE49-F238E27FC236}">
                <a16:creationId xmlns:a16="http://schemas.microsoft.com/office/drawing/2014/main" id="{E0238EA2-EB32-7615-BD79-09F20EB18EA6}"/>
              </a:ext>
            </a:extLst>
          </p:cNvPr>
          <p:cNvSpPr txBox="1"/>
          <p:nvPr/>
        </p:nvSpPr>
        <p:spPr>
          <a:xfrm>
            <a:off x="3446585" y="148314"/>
            <a:ext cx="4196861" cy="707886"/>
          </a:xfrm>
          <a:prstGeom prst="rect">
            <a:avLst/>
          </a:prstGeom>
          <a:noFill/>
        </p:spPr>
        <p:txBody>
          <a:bodyPr wrap="square" rtlCol="0">
            <a:spAutoFit/>
          </a:bodyPr>
          <a:lstStyle/>
          <a:p>
            <a:r>
              <a:rPr lang="en-US" altLang="zh-CN" sz="4000" dirty="0" err="1"/>
              <a:t>UserCF</a:t>
            </a:r>
            <a:r>
              <a:rPr lang="zh-CN" altLang="en-US" sz="4000" dirty="0"/>
              <a:t> </a:t>
            </a:r>
            <a:r>
              <a:rPr lang="en-US" altLang="zh-CN" sz="4000" dirty="0"/>
              <a:t>part</a:t>
            </a:r>
            <a:endParaRPr lang="zh-CN" altLang="en-US" sz="4000" dirty="0"/>
          </a:p>
        </p:txBody>
      </p:sp>
    </p:spTree>
    <p:custDataLst>
      <p:tags r:id="rId1"/>
    </p:custDataLst>
    <p:extLst>
      <p:ext uri="{BB962C8B-B14F-4D97-AF65-F5344CB8AC3E}">
        <p14:creationId xmlns:p14="http://schemas.microsoft.com/office/powerpoint/2010/main" val="1288472200"/>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a:off x="0" y="-18415"/>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THINGS!</a:t>
            </a:r>
            <a:endParaRPr lang="zh-CN" altLang="en-US" sz="1200" b="1" dirty="0">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15" name="文本框 14">
            <a:extLst>
              <a:ext uri="{FF2B5EF4-FFF2-40B4-BE49-F238E27FC236}">
                <a16:creationId xmlns:a16="http://schemas.microsoft.com/office/drawing/2014/main" id="{3AF35CEF-79D9-A248-DDC2-85A48641B5AF}"/>
              </a:ext>
            </a:extLst>
          </p:cNvPr>
          <p:cNvSpPr txBox="1"/>
          <p:nvPr/>
        </p:nvSpPr>
        <p:spPr>
          <a:xfrm>
            <a:off x="8597069" y="2315910"/>
            <a:ext cx="45719" cy="369332"/>
          </a:xfrm>
          <a:prstGeom prst="rect">
            <a:avLst/>
          </a:prstGeom>
          <a:noFill/>
        </p:spPr>
        <p:txBody>
          <a:bodyPr wrap="square" rtlCol="0">
            <a:spAutoFit/>
          </a:bodyPr>
          <a:lstStyle/>
          <a:p>
            <a:endParaRPr lang="zh-CN" altLang="en-US" dirty="0"/>
          </a:p>
        </p:txBody>
      </p:sp>
      <p:sp>
        <p:nvSpPr>
          <p:cNvPr id="17" name="文本框 16">
            <a:extLst>
              <a:ext uri="{FF2B5EF4-FFF2-40B4-BE49-F238E27FC236}">
                <a16:creationId xmlns:a16="http://schemas.microsoft.com/office/drawing/2014/main" id="{C2EA4FA5-9378-9E6D-9F51-6AD71DFAFC91}"/>
              </a:ext>
            </a:extLst>
          </p:cNvPr>
          <p:cNvSpPr txBox="1"/>
          <p:nvPr/>
        </p:nvSpPr>
        <p:spPr>
          <a:xfrm>
            <a:off x="5648770" y="2790202"/>
            <a:ext cx="914400" cy="914400"/>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AC10E9AB-F991-9837-AFC6-D0B996522A64}"/>
              </a:ext>
            </a:extLst>
          </p:cNvPr>
          <p:cNvSpPr txBox="1"/>
          <p:nvPr/>
        </p:nvSpPr>
        <p:spPr>
          <a:xfrm>
            <a:off x="4589585" y="73886"/>
            <a:ext cx="3379956" cy="707886"/>
          </a:xfrm>
          <a:prstGeom prst="rect">
            <a:avLst/>
          </a:prstGeom>
          <a:noFill/>
        </p:spPr>
        <p:txBody>
          <a:bodyPr wrap="square" rtlCol="0">
            <a:spAutoFit/>
          </a:bodyPr>
          <a:lstStyle/>
          <a:p>
            <a:r>
              <a:rPr lang="en-US" altLang="zh-CN" sz="4000" dirty="0"/>
              <a:t>Design ideas</a:t>
            </a:r>
            <a:endParaRPr lang="zh-CN" altLang="en-US" sz="4000" dirty="0"/>
          </a:p>
        </p:txBody>
      </p:sp>
      <p:sp>
        <p:nvSpPr>
          <p:cNvPr id="18" name="文本框 17">
            <a:extLst>
              <a:ext uri="{FF2B5EF4-FFF2-40B4-BE49-F238E27FC236}">
                <a16:creationId xmlns:a16="http://schemas.microsoft.com/office/drawing/2014/main" id="{D47F6EBA-44AA-1176-224E-C262D4396710}"/>
              </a:ext>
            </a:extLst>
          </p:cNvPr>
          <p:cNvSpPr txBox="1"/>
          <p:nvPr/>
        </p:nvSpPr>
        <p:spPr>
          <a:xfrm>
            <a:off x="719906" y="747405"/>
            <a:ext cx="11237560" cy="5355312"/>
          </a:xfrm>
          <a:prstGeom prst="rect">
            <a:avLst/>
          </a:prstGeom>
          <a:noFill/>
        </p:spPr>
        <p:txBody>
          <a:bodyPr wrap="square" rtlCol="0">
            <a:spAutoFit/>
          </a:bodyPr>
          <a:lstStyle/>
          <a:p>
            <a:r>
              <a:rPr lang="en-US" altLang="zh-CN" dirty="0">
                <a:solidFill>
                  <a:srgbClr val="374151"/>
                </a:solidFill>
                <a:latin typeface="Söhne"/>
              </a:rPr>
              <a:t>1. Data collection and preparation stage:</a:t>
            </a:r>
          </a:p>
          <a:p>
            <a:r>
              <a:rPr lang="en-US" altLang="zh-CN" dirty="0">
                <a:solidFill>
                  <a:srgbClr val="374151"/>
                </a:solidFill>
                <a:latin typeface="Söhne"/>
              </a:rPr>
              <a:t>Collect movie data: Get movie data including movie title, actors, director, genre, rating, etc. from various sources like IMDb, The Movie Database, etc.</a:t>
            </a:r>
          </a:p>
          <a:p>
            <a:r>
              <a:rPr lang="en-US" altLang="zh-CN" dirty="0">
                <a:solidFill>
                  <a:srgbClr val="374151"/>
                </a:solidFill>
                <a:latin typeface="Söhne"/>
              </a:rPr>
              <a:t>User behavior data: Collect user behavior data such as movie ratings, collections, and viewing history.</a:t>
            </a:r>
          </a:p>
          <a:p>
            <a:r>
              <a:rPr lang="en-US" altLang="zh-CN" dirty="0">
                <a:solidFill>
                  <a:srgbClr val="374151"/>
                </a:solidFill>
                <a:latin typeface="Söhne"/>
              </a:rPr>
              <a:t>2. Data storage and processing:</a:t>
            </a:r>
          </a:p>
          <a:p>
            <a:r>
              <a:rPr lang="en-US" altLang="zh-CN" dirty="0">
                <a:solidFill>
                  <a:srgbClr val="374151"/>
                </a:solidFill>
                <a:latin typeface="Söhne"/>
              </a:rPr>
              <a:t>Database design: Create a database model to store movie information, user information, and user rating data for movies.</a:t>
            </a:r>
          </a:p>
          <a:p>
            <a:r>
              <a:rPr lang="en-US" altLang="zh-CN" dirty="0">
                <a:solidFill>
                  <a:srgbClr val="374151"/>
                </a:solidFill>
                <a:latin typeface="Söhne"/>
              </a:rPr>
              <a:t>Data preprocessing: Clean and transform movie data, and deal with issues such as missing values and duplicate values.</a:t>
            </a:r>
          </a:p>
          <a:p>
            <a:r>
              <a:rPr lang="en-US" altLang="zh-CN" dirty="0">
                <a:solidFill>
                  <a:srgbClr val="374151"/>
                </a:solidFill>
                <a:latin typeface="Söhne"/>
              </a:rPr>
              <a:t>3. Collaborative filtering algorithm selection:</a:t>
            </a:r>
          </a:p>
          <a:p>
            <a:r>
              <a:rPr lang="en-US" altLang="zh-CN" dirty="0">
                <a:solidFill>
                  <a:srgbClr val="374151"/>
                </a:solidFill>
                <a:latin typeface="Söhne"/>
              </a:rPr>
              <a:t>Select algorithm: Choose a suitable collaborative filtering algorithm (such as user-based collaborative filtering (</a:t>
            </a:r>
            <a:r>
              <a:rPr lang="en-US" altLang="zh-CN" dirty="0" err="1">
                <a:solidFill>
                  <a:srgbClr val="374151"/>
                </a:solidFill>
                <a:latin typeface="Söhne"/>
              </a:rPr>
              <a:t>UserCF</a:t>
            </a:r>
            <a:r>
              <a:rPr lang="en-US" altLang="zh-CN" dirty="0">
                <a:solidFill>
                  <a:srgbClr val="374151"/>
                </a:solidFill>
                <a:latin typeface="Söhne"/>
              </a:rPr>
              <a:t>), item-based collaborative filtering (</a:t>
            </a:r>
            <a:r>
              <a:rPr lang="en-US" altLang="zh-CN" dirty="0" err="1">
                <a:solidFill>
                  <a:srgbClr val="374151"/>
                </a:solidFill>
                <a:latin typeface="Söhne"/>
              </a:rPr>
              <a:t>ItemCF</a:t>
            </a:r>
            <a:r>
              <a:rPr lang="en-US" altLang="zh-CN" dirty="0">
                <a:solidFill>
                  <a:srgbClr val="374151"/>
                </a:solidFill>
                <a:latin typeface="Söhne"/>
              </a:rPr>
              <a:t>)), or even a hybrid recommendation system that uses a mix of multiple algorithms.</a:t>
            </a:r>
          </a:p>
          <a:p>
            <a:r>
              <a:rPr lang="en-US" altLang="zh-CN" dirty="0">
                <a:solidFill>
                  <a:srgbClr val="374151"/>
                </a:solidFill>
                <a:latin typeface="Söhne"/>
              </a:rPr>
              <a:t>Algorithm optimization: For large-scale data sets, consider algorithm performance optimization, sparsity processing, etc.</a:t>
            </a:r>
          </a:p>
          <a:p>
            <a:r>
              <a:rPr lang="en-US" altLang="zh-CN" dirty="0">
                <a:solidFill>
                  <a:srgbClr val="374151"/>
                </a:solidFill>
                <a:latin typeface="Söhne"/>
              </a:rPr>
              <a:t>4. System architecture design:</a:t>
            </a:r>
          </a:p>
          <a:p>
            <a:r>
              <a:rPr lang="en-US" altLang="zh-CN" dirty="0">
                <a:solidFill>
                  <a:srgbClr val="374151"/>
                </a:solidFill>
                <a:latin typeface="Söhne"/>
              </a:rPr>
              <a:t>Backend Architecture: Use Django framework to build backend services to handle user requests, data storage and processing.</a:t>
            </a:r>
          </a:p>
          <a:p>
            <a:r>
              <a:rPr lang="en-US" altLang="zh-CN" dirty="0">
                <a:solidFill>
                  <a:srgbClr val="374151"/>
                </a:solidFill>
                <a:latin typeface="Söhne"/>
              </a:rPr>
              <a:t>Front-end design: Use the bootstrap framework to design the user interface, including functions such as displaying movie information and user personalized recommendations.</a:t>
            </a:r>
            <a:endParaRPr lang="zh-CN" altLang="en-US" dirty="0">
              <a:solidFill>
                <a:srgbClr val="374151"/>
              </a:solidFill>
              <a:latin typeface="Söhne"/>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advClick="0" advTm="0">
        <p:random/>
      </p:transition>
    </mc:Choice>
    <mc:Fallback xmlns="">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a:off x="0" y="-18415"/>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pple-system"/>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THINGS!</a:t>
            </a:r>
            <a:endParaRPr lang="zh-CN" altLang="en-US" sz="1200" b="1" dirty="0">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15" name="文本框 14">
            <a:extLst>
              <a:ext uri="{FF2B5EF4-FFF2-40B4-BE49-F238E27FC236}">
                <a16:creationId xmlns:a16="http://schemas.microsoft.com/office/drawing/2014/main" id="{3AF35CEF-79D9-A248-DDC2-85A48641B5AF}"/>
              </a:ext>
            </a:extLst>
          </p:cNvPr>
          <p:cNvSpPr txBox="1"/>
          <p:nvPr/>
        </p:nvSpPr>
        <p:spPr>
          <a:xfrm>
            <a:off x="8597069" y="2315910"/>
            <a:ext cx="45719" cy="369332"/>
          </a:xfrm>
          <a:prstGeom prst="rect">
            <a:avLst/>
          </a:prstGeom>
          <a:noFill/>
        </p:spPr>
        <p:txBody>
          <a:bodyPr wrap="square" rtlCol="0">
            <a:spAutoFit/>
          </a:bodyPr>
          <a:lstStyle/>
          <a:p>
            <a:endParaRPr lang="zh-CN" altLang="en-US" dirty="0"/>
          </a:p>
        </p:txBody>
      </p:sp>
      <p:sp>
        <p:nvSpPr>
          <p:cNvPr id="17" name="文本框 16">
            <a:extLst>
              <a:ext uri="{FF2B5EF4-FFF2-40B4-BE49-F238E27FC236}">
                <a16:creationId xmlns:a16="http://schemas.microsoft.com/office/drawing/2014/main" id="{C2EA4FA5-9378-9E6D-9F51-6AD71DFAFC91}"/>
              </a:ext>
            </a:extLst>
          </p:cNvPr>
          <p:cNvSpPr txBox="1"/>
          <p:nvPr/>
        </p:nvSpPr>
        <p:spPr>
          <a:xfrm>
            <a:off x="1381268" y="1553416"/>
            <a:ext cx="8770917" cy="923330"/>
          </a:xfrm>
          <a:prstGeom prst="rect">
            <a:avLst/>
          </a:prstGeom>
          <a:noFill/>
        </p:spPr>
        <p:txBody>
          <a:bodyPr wrap="square" rtlCol="0">
            <a:spAutoFit/>
          </a:bodyPr>
          <a:lstStyle/>
          <a:p>
            <a:r>
              <a:rPr lang="en-US" altLang="zh-CN" dirty="0"/>
              <a:t>I was not familiar with the front-end, so I encountered some difficulties when writing the page. I later improved it by finding some templates online, but the UI of the entire project was still a little rough.</a:t>
            </a:r>
            <a:endParaRPr lang="zh-CN" altLang="en-US" dirty="0"/>
          </a:p>
        </p:txBody>
      </p:sp>
      <p:sp>
        <p:nvSpPr>
          <p:cNvPr id="2" name="文本框 1">
            <a:extLst>
              <a:ext uri="{FF2B5EF4-FFF2-40B4-BE49-F238E27FC236}">
                <a16:creationId xmlns:a16="http://schemas.microsoft.com/office/drawing/2014/main" id="{E0238EA2-EB32-7615-BD79-09F20EB18EA6}"/>
              </a:ext>
            </a:extLst>
          </p:cNvPr>
          <p:cNvSpPr txBox="1"/>
          <p:nvPr/>
        </p:nvSpPr>
        <p:spPr>
          <a:xfrm>
            <a:off x="3604847" y="286188"/>
            <a:ext cx="4196861" cy="707886"/>
          </a:xfrm>
          <a:prstGeom prst="rect">
            <a:avLst/>
          </a:prstGeom>
          <a:noFill/>
        </p:spPr>
        <p:txBody>
          <a:bodyPr wrap="square" rtlCol="0">
            <a:spAutoFit/>
          </a:bodyPr>
          <a:lstStyle/>
          <a:p>
            <a:r>
              <a:rPr lang="en-US" altLang="zh-CN" sz="4000" dirty="0"/>
              <a:t>Some </a:t>
            </a:r>
            <a:r>
              <a:rPr lang="en-US" altLang="zh-CN" sz="4000" b="0" i="0" dirty="0">
                <a:solidFill>
                  <a:srgbClr val="3C4043"/>
                </a:solidFill>
                <a:effectLst/>
                <a:latin typeface="Roboto" panose="02000000000000000000" pitchFamily="2" charset="0"/>
              </a:rPr>
              <a:t>difficulties</a:t>
            </a:r>
            <a:endParaRPr lang="zh-CN" altLang="en-US" sz="4000" dirty="0"/>
          </a:p>
        </p:txBody>
      </p:sp>
    </p:spTree>
    <p:custDataLst>
      <p:tags r:id="rId1"/>
    </p:custDataLst>
    <p:extLst>
      <p:ext uri="{BB962C8B-B14F-4D97-AF65-F5344CB8AC3E}">
        <p14:creationId xmlns:p14="http://schemas.microsoft.com/office/powerpoint/2010/main" val="538325670"/>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a:off x="-9525" y="-18415"/>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THINGS!</a:t>
            </a:r>
            <a:endParaRPr lang="zh-CN" altLang="en-US" sz="1200" b="1" dirty="0">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19" name="矩形: 圆角 18"/>
          <p:cNvSpPr/>
          <p:nvPr/>
        </p:nvSpPr>
        <p:spPr>
          <a:xfrm>
            <a:off x="4901565" y="4191635"/>
            <a:ext cx="2672715" cy="429895"/>
          </a:xfrm>
          <a:prstGeom prst="roundRect">
            <a:avLst>
              <a:gd name="adj" fmla="val 0"/>
            </a:avLst>
          </a:prstGeom>
          <a:noFill/>
          <a:ln w="28575">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3223895" y="2351405"/>
            <a:ext cx="5735955" cy="1322070"/>
          </a:xfrm>
          <a:prstGeom prst="rect">
            <a:avLst/>
          </a:prstGeom>
          <a:noFill/>
        </p:spPr>
        <p:txBody>
          <a:bodyPr wrap="square" rtlCol="0">
            <a:spAutoFit/>
          </a:bodyPr>
          <a:lstStyle/>
          <a:p>
            <a:pPr algn="dist"/>
            <a:r>
              <a:rPr lang="en-US" altLang="zh-CN" sz="8000" dirty="0">
                <a:solidFill>
                  <a:schemeClr val="bg1"/>
                </a:solidFill>
                <a:effectLst/>
                <a:cs typeface="+mn-ea"/>
                <a:sym typeface="+mn-lt"/>
              </a:rPr>
              <a:t>THANKS</a:t>
            </a:r>
          </a:p>
        </p:txBody>
      </p:sp>
      <p:sp>
        <p:nvSpPr>
          <p:cNvPr id="15" name="文本框 14"/>
          <p:cNvSpPr txBox="1"/>
          <p:nvPr/>
        </p:nvSpPr>
        <p:spPr>
          <a:xfrm>
            <a:off x="4708872" y="4178739"/>
            <a:ext cx="3057466" cy="461665"/>
          </a:xfrm>
          <a:prstGeom prst="rect">
            <a:avLst/>
          </a:prstGeom>
          <a:noFill/>
        </p:spPr>
        <p:txBody>
          <a:bodyPr wrap="square" rtlCol="0">
            <a:spAutoFit/>
          </a:bodyPr>
          <a:lstStyle/>
          <a:p>
            <a:pPr algn="ctr"/>
            <a:r>
              <a:rPr lang="en-US" altLang="zh-CN" sz="2400" dirty="0">
                <a:solidFill>
                  <a:srgbClr val="FFFFFF"/>
                </a:solidFill>
                <a:cs typeface="+mn-ea"/>
                <a:sym typeface="+mn-lt"/>
              </a:rPr>
              <a:t>12119370118_</a:t>
            </a:r>
            <a:r>
              <a:rPr lang="zh-CN" altLang="en-US" sz="2400" dirty="0">
                <a:solidFill>
                  <a:srgbClr val="FFFFFF"/>
                </a:solidFill>
                <a:cs typeface="+mn-ea"/>
                <a:sym typeface="+mn-lt"/>
              </a:rPr>
              <a:t>何振宇</a:t>
            </a:r>
            <a:endParaRPr lang="en-US" altLang="zh-CN" sz="2400" dirty="0">
              <a:solidFill>
                <a:srgbClr val="FFFFFF"/>
              </a:solidFill>
              <a:cs typeface="+mn-ea"/>
              <a:sym typeface="+mn-lt"/>
            </a:endParaRPr>
          </a:p>
        </p:txBody>
      </p:sp>
      <p:sp>
        <p:nvSpPr>
          <p:cNvPr id="7" name="矩形 6"/>
          <p:cNvSpPr/>
          <p:nvPr/>
        </p:nvSpPr>
        <p:spPr>
          <a:xfrm>
            <a:off x="2211705" y="1452245"/>
            <a:ext cx="7768590" cy="3706495"/>
          </a:xfrm>
          <a:prstGeom prst="rect">
            <a:avLst/>
          </a:prstGeom>
          <a:noFill/>
          <a:ln w="8572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4786630" y="1707515"/>
            <a:ext cx="3057525" cy="768350"/>
          </a:xfrm>
          <a:prstGeom prst="rect">
            <a:avLst/>
          </a:prstGeom>
          <a:noFill/>
        </p:spPr>
        <p:txBody>
          <a:bodyPr wrap="square" rtlCol="0">
            <a:spAutoFit/>
          </a:bodyPr>
          <a:lstStyle/>
          <a:p>
            <a:pPr algn="dist"/>
            <a:r>
              <a:rPr lang="en-US" altLang="zh-CN" sz="4400" dirty="0">
                <a:solidFill>
                  <a:schemeClr val="bg1"/>
                </a:solidFill>
                <a:effectLst/>
                <a:cs typeface="+mn-ea"/>
                <a:sym typeface="+mn-lt"/>
              </a:rPr>
              <a:t>2024/1/2</a:t>
            </a:r>
          </a:p>
        </p:txBody>
      </p:sp>
      <p:sp>
        <p:nvSpPr>
          <p:cNvPr id="22" name="文本框 21"/>
          <p:cNvSpPr txBox="1"/>
          <p:nvPr/>
        </p:nvSpPr>
        <p:spPr>
          <a:xfrm>
            <a:off x="2654935" y="3673475"/>
            <a:ext cx="7165340" cy="183515"/>
          </a:xfrm>
          <a:prstGeom prst="rect">
            <a:avLst/>
          </a:prstGeom>
          <a:noFill/>
        </p:spPr>
        <p:txBody>
          <a:bodyPr wrap="square" rtlCol="0">
            <a:spAutoFit/>
          </a:bodyPr>
          <a:lstStyle/>
          <a:p>
            <a:pPr algn="dist"/>
            <a:r>
              <a:rPr lang="en-US" altLang="zh-CN" sz="600" dirty="0">
                <a:solidFill>
                  <a:schemeClr val="bg1"/>
                </a:solidFill>
                <a:cs typeface="+mn-ea"/>
                <a:sym typeface="+mn-lt"/>
              </a:rPr>
              <a:t>A SIMPLE AND NICE TEMPLATE HOPE YOU LIKE BY VITO RAY</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advClick="0" advTm="0">
        <p:random/>
      </p:transition>
    </mc:Choice>
    <mc:Fallback xmlns="">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par>
                          <p:cTn id="50" fill="hold">
                            <p:stCondLst>
                              <p:cond delay="1000"/>
                            </p:stCondLst>
                            <p:childTnLst>
                              <p:par>
                                <p:cTn id="51" presetID="3" presetClass="entr" presetSubtype="10"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blinds(horizontal)">
                                      <p:cBhvr>
                                        <p:cTn id="53" dur="500"/>
                                        <p:tgtEl>
                                          <p:spTgt spid="7"/>
                                        </p:tgtEl>
                                      </p:cBhvr>
                                    </p:animEffect>
                                  </p:childTnLst>
                                </p:cTn>
                              </p:par>
                            </p:childTnLst>
                          </p:cTn>
                        </p:par>
                        <p:par>
                          <p:cTn id="54" fill="hold">
                            <p:stCondLst>
                              <p:cond delay="1500"/>
                            </p:stCondLst>
                            <p:childTnLst>
                              <p:par>
                                <p:cTn id="55" presetID="55" presetClass="entr" presetSubtype="0"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p:cTn id="57" dur="1000" fill="hold"/>
                                        <p:tgtEl>
                                          <p:spTgt spid="17"/>
                                        </p:tgtEl>
                                        <p:attrNameLst>
                                          <p:attrName>ppt_w</p:attrName>
                                        </p:attrNameLst>
                                      </p:cBhvr>
                                      <p:tavLst>
                                        <p:tav tm="0">
                                          <p:val>
                                            <p:strVal val="#ppt_w*0.70"/>
                                          </p:val>
                                        </p:tav>
                                        <p:tav tm="100000">
                                          <p:val>
                                            <p:strVal val="#ppt_w"/>
                                          </p:val>
                                        </p:tav>
                                      </p:tavLst>
                                    </p:anim>
                                    <p:anim calcmode="lin" valueType="num">
                                      <p:cBhvr>
                                        <p:cTn id="58" dur="1000" fill="hold"/>
                                        <p:tgtEl>
                                          <p:spTgt spid="17"/>
                                        </p:tgtEl>
                                        <p:attrNameLst>
                                          <p:attrName>ppt_h</p:attrName>
                                        </p:attrNameLst>
                                      </p:cBhvr>
                                      <p:tavLst>
                                        <p:tav tm="0">
                                          <p:val>
                                            <p:strVal val="#ppt_h"/>
                                          </p:val>
                                        </p:tav>
                                        <p:tav tm="100000">
                                          <p:val>
                                            <p:strVal val="#ppt_h"/>
                                          </p:val>
                                        </p:tav>
                                      </p:tavLst>
                                    </p:anim>
                                    <p:animEffect transition="in" filter="fade">
                                      <p:cBhvr>
                                        <p:cTn id="59" dur="1000"/>
                                        <p:tgtEl>
                                          <p:spTgt spid="17"/>
                                        </p:tgtEl>
                                      </p:cBhvr>
                                    </p:animEffect>
                                  </p:childTnLst>
                                </p:cTn>
                              </p:par>
                              <p:par>
                                <p:cTn id="60" presetID="55"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p:cTn id="62" dur="1000" fill="hold"/>
                                        <p:tgtEl>
                                          <p:spTgt spid="20"/>
                                        </p:tgtEl>
                                        <p:attrNameLst>
                                          <p:attrName>ppt_w</p:attrName>
                                        </p:attrNameLst>
                                      </p:cBhvr>
                                      <p:tavLst>
                                        <p:tav tm="0">
                                          <p:val>
                                            <p:strVal val="#ppt_w*0.70"/>
                                          </p:val>
                                        </p:tav>
                                        <p:tav tm="100000">
                                          <p:val>
                                            <p:strVal val="#ppt_w"/>
                                          </p:val>
                                        </p:tav>
                                      </p:tavLst>
                                    </p:anim>
                                    <p:anim calcmode="lin" valueType="num">
                                      <p:cBhvr>
                                        <p:cTn id="63" dur="1000" fill="hold"/>
                                        <p:tgtEl>
                                          <p:spTgt spid="20"/>
                                        </p:tgtEl>
                                        <p:attrNameLst>
                                          <p:attrName>ppt_h</p:attrName>
                                        </p:attrNameLst>
                                      </p:cBhvr>
                                      <p:tavLst>
                                        <p:tav tm="0">
                                          <p:val>
                                            <p:strVal val="#ppt_h"/>
                                          </p:val>
                                        </p:tav>
                                        <p:tav tm="100000">
                                          <p:val>
                                            <p:strVal val="#ppt_h"/>
                                          </p:val>
                                        </p:tav>
                                      </p:tavLst>
                                    </p:anim>
                                    <p:animEffect transition="in" filter="fade">
                                      <p:cBhvr>
                                        <p:cTn id="64" dur="1000"/>
                                        <p:tgtEl>
                                          <p:spTgt spid="20"/>
                                        </p:tgtEl>
                                      </p:cBhvr>
                                    </p:animEffect>
                                  </p:childTnLst>
                                </p:cTn>
                              </p:par>
                              <p:par>
                                <p:cTn id="65" presetID="55"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p:cTn id="67" dur="1000" fill="hold"/>
                                        <p:tgtEl>
                                          <p:spTgt spid="22"/>
                                        </p:tgtEl>
                                        <p:attrNameLst>
                                          <p:attrName>ppt_w</p:attrName>
                                        </p:attrNameLst>
                                      </p:cBhvr>
                                      <p:tavLst>
                                        <p:tav tm="0">
                                          <p:val>
                                            <p:strVal val="#ppt_w*0.70"/>
                                          </p:val>
                                        </p:tav>
                                        <p:tav tm="100000">
                                          <p:val>
                                            <p:strVal val="#ppt_w"/>
                                          </p:val>
                                        </p:tav>
                                      </p:tavLst>
                                    </p:anim>
                                    <p:anim calcmode="lin" valueType="num">
                                      <p:cBhvr>
                                        <p:cTn id="68" dur="1000" fill="hold"/>
                                        <p:tgtEl>
                                          <p:spTgt spid="22"/>
                                        </p:tgtEl>
                                        <p:attrNameLst>
                                          <p:attrName>ppt_h</p:attrName>
                                        </p:attrNameLst>
                                      </p:cBhvr>
                                      <p:tavLst>
                                        <p:tav tm="0">
                                          <p:val>
                                            <p:strVal val="#ppt_h"/>
                                          </p:val>
                                        </p:tav>
                                        <p:tav tm="100000">
                                          <p:val>
                                            <p:strVal val="#ppt_h"/>
                                          </p:val>
                                        </p:tav>
                                      </p:tavLst>
                                    </p:anim>
                                    <p:animEffect transition="in" filter="fade">
                                      <p:cBhvr>
                                        <p:cTn id="69" dur="1000"/>
                                        <p:tgtEl>
                                          <p:spTgt spid="22"/>
                                        </p:tgtEl>
                                      </p:cBhvr>
                                    </p:animEffect>
                                  </p:childTnLst>
                                </p:cTn>
                              </p:par>
                            </p:childTnLst>
                          </p:cTn>
                        </p:par>
                        <p:par>
                          <p:cTn id="70" fill="hold">
                            <p:stCondLst>
                              <p:cond delay="2500"/>
                            </p:stCondLst>
                            <p:childTnLst>
                              <p:par>
                                <p:cTn id="71" presetID="42" presetClass="entr" presetSubtype="0"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anim calcmode="lin" valueType="num">
                                      <p:cBhvr>
                                        <p:cTn id="74" dur="1000" fill="hold"/>
                                        <p:tgtEl>
                                          <p:spTgt spid="19"/>
                                        </p:tgtEl>
                                        <p:attrNameLst>
                                          <p:attrName>ppt_x</p:attrName>
                                        </p:attrNameLst>
                                      </p:cBhvr>
                                      <p:tavLst>
                                        <p:tav tm="0">
                                          <p:val>
                                            <p:strVal val="#ppt_x"/>
                                          </p:val>
                                        </p:tav>
                                        <p:tav tm="100000">
                                          <p:val>
                                            <p:strVal val="#ppt_x"/>
                                          </p:val>
                                        </p:tav>
                                      </p:tavLst>
                                    </p:anim>
                                    <p:anim calcmode="lin" valueType="num">
                                      <p:cBhvr>
                                        <p:cTn id="75" dur="1000" fill="hold"/>
                                        <p:tgtEl>
                                          <p:spTgt spid="19"/>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1000"/>
                                        <p:tgtEl>
                                          <p:spTgt spid="15"/>
                                        </p:tgtEl>
                                      </p:cBhvr>
                                    </p:animEffect>
                                    <p:anim calcmode="lin" valueType="num">
                                      <p:cBhvr>
                                        <p:cTn id="79" dur="1000" fill="hold"/>
                                        <p:tgtEl>
                                          <p:spTgt spid="15"/>
                                        </p:tgtEl>
                                        <p:attrNameLst>
                                          <p:attrName>ppt_x</p:attrName>
                                        </p:attrNameLst>
                                      </p:cBhvr>
                                      <p:tavLst>
                                        <p:tav tm="0">
                                          <p:val>
                                            <p:strVal val="#ppt_x"/>
                                          </p:val>
                                        </p:tav>
                                        <p:tav tm="100000">
                                          <p:val>
                                            <p:strVal val="#ppt_x"/>
                                          </p:val>
                                        </p:tav>
                                      </p:tavLst>
                                    </p:anim>
                                    <p:anim calcmode="lin" valueType="num">
                                      <p:cBhvr>
                                        <p:cTn id="8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P spid="19" grpId="0" bldLvl="0" animBg="1"/>
      <p:bldP spid="17" grpId="0"/>
      <p:bldP spid="15" grpId="0"/>
      <p:bldP spid="7" grpId="0" bldLvl="0" animBg="1"/>
      <p:bldP spid="20"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a:off x="0" y="-18415"/>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THINGS!</a:t>
            </a:r>
            <a:endParaRPr lang="zh-CN" altLang="en-US" sz="1200" b="1" dirty="0">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15" name="文本框 14">
            <a:extLst>
              <a:ext uri="{FF2B5EF4-FFF2-40B4-BE49-F238E27FC236}">
                <a16:creationId xmlns:a16="http://schemas.microsoft.com/office/drawing/2014/main" id="{3AF35CEF-79D9-A248-DDC2-85A48641B5AF}"/>
              </a:ext>
            </a:extLst>
          </p:cNvPr>
          <p:cNvSpPr txBox="1"/>
          <p:nvPr/>
        </p:nvSpPr>
        <p:spPr>
          <a:xfrm>
            <a:off x="8597069" y="2315910"/>
            <a:ext cx="45719" cy="369332"/>
          </a:xfrm>
          <a:prstGeom prst="rect">
            <a:avLst/>
          </a:prstGeom>
          <a:noFill/>
        </p:spPr>
        <p:txBody>
          <a:bodyPr wrap="square" rtlCol="0">
            <a:spAutoFit/>
          </a:bodyPr>
          <a:lstStyle/>
          <a:p>
            <a:endParaRPr lang="zh-CN" altLang="en-US" dirty="0"/>
          </a:p>
        </p:txBody>
      </p:sp>
      <p:sp>
        <p:nvSpPr>
          <p:cNvPr id="17" name="文本框 16">
            <a:extLst>
              <a:ext uri="{FF2B5EF4-FFF2-40B4-BE49-F238E27FC236}">
                <a16:creationId xmlns:a16="http://schemas.microsoft.com/office/drawing/2014/main" id="{C2EA4FA5-9378-9E6D-9F51-6AD71DFAFC91}"/>
              </a:ext>
            </a:extLst>
          </p:cNvPr>
          <p:cNvSpPr txBox="1"/>
          <p:nvPr/>
        </p:nvSpPr>
        <p:spPr>
          <a:xfrm>
            <a:off x="5648770" y="2790202"/>
            <a:ext cx="914400" cy="914400"/>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AC10E9AB-F991-9837-AFC6-D0B996522A64}"/>
              </a:ext>
            </a:extLst>
          </p:cNvPr>
          <p:cNvSpPr txBox="1"/>
          <p:nvPr/>
        </p:nvSpPr>
        <p:spPr>
          <a:xfrm>
            <a:off x="4589586" y="73886"/>
            <a:ext cx="3447068" cy="707886"/>
          </a:xfrm>
          <a:prstGeom prst="rect">
            <a:avLst/>
          </a:prstGeom>
          <a:noFill/>
        </p:spPr>
        <p:txBody>
          <a:bodyPr wrap="square" rtlCol="0">
            <a:spAutoFit/>
          </a:bodyPr>
          <a:lstStyle/>
          <a:p>
            <a:r>
              <a:rPr lang="en-US" altLang="zh-CN" sz="4000" dirty="0"/>
              <a:t>Design ideas</a:t>
            </a:r>
            <a:endParaRPr lang="zh-CN" altLang="en-US" sz="4000" dirty="0"/>
          </a:p>
        </p:txBody>
      </p:sp>
      <p:sp>
        <p:nvSpPr>
          <p:cNvPr id="18" name="文本框 17">
            <a:extLst>
              <a:ext uri="{FF2B5EF4-FFF2-40B4-BE49-F238E27FC236}">
                <a16:creationId xmlns:a16="http://schemas.microsoft.com/office/drawing/2014/main" id="{D47F6EBA-44AA-1176-224E-C262D4396710}"/>
              </a:ext>
            </a:extLst>
          </p:cNvPr>
          <p:cNvSpPr txBox="1"/>
          <p:nvPr/>
        </p:nvSpPr>
        <p:spPr>
          <a:xfrm>
            <a:off x="456209" y="1178169"/>
            <a:ext cx="11237560" cy="3139321"/>
          </a:xfrm>
          <a:prstGeom prst="rect">
            <a:avLst/>
          </a:prstGeom>
          <a:noFill/>
        </p:spPr>
        <p:txBody>
          <a:bodyPr wrap="square" rtlCol="0">
            <a:spAutoFit/>
          </a:bodyPr>
          <a:lstStyle/>
          <a:p>
            <a:r>
              <a:rPr lang="en-US" altLang="zh-CN" dirty="0">
                <a:solidFill>
                  <a:srgbClr val="374151"/>
                </a:solidFill>
                <a:latin typeface="Söhne"/>
              </a:rPr>
              <a:t>5. Implement recommendation system:</a:t>
            </a:r>
          </a:p>
          <a:p>
            <a:r>
              <a:rPr lang="en-US" altLang="zh-CN" dirty="0">
                <a:solidFill>
                  <a:srgbClr val="374151"/>
                </a:solidFill>
                <a:latin typeface="Söhne"/>
              </a:rPr>
              <a:t>Model training: Train recommendation models based on collected user behavior data.</a:t>
            </a:r>
          </a:p>
          <a:p>
            <a:r>
              <a:rPr lang="en-US" altLang="zh-CN" dirty="0">
                <a:solidFill>
                  <a:srgbClr val="374151"/>
                </a:solidFill>
                <a:latin typeface="Söhne"/>
              </a:rPr>
              <a:t>Recommendation service: Implement a recommendation service based on collaborative filtering, recommending similar users or similar items based on the user's historical behavior or interests.</a:t>
            </a:r>
          </a:p>
          <a:p>
            <a:r>
              <a:rPr lang="en-US" altLang="zh-CN" dirty="0">
                <a:solidFill>
                  <a:srgbClr val="374151"/>
                </a:solidFill>
                <a:latin typeface="Söhne"/>
              </a:rPr>
              <a:t>6. User interaction and personalized recommendations:</a:t>
            </a:r>
          </a:p>
          <a:p>
            <a:r>
              <a:rPr lang="en-US" altLang="zh-CN" dirty="0">
                <a:solidFill>
                  <a:srgbClr val="374151"/>
                </a:solidFill>
                <a:latin typeface="Söhne"/>
              </a:rPr>
              <a:t>User interaction interface: realizes functions such as user registration, login, movie browsing, and viewing personal recommendations.</a:t>
            </a:r>
          </a:p>
          <a:p>
            <a:r>
              <a:rPr lang="en-US" altLang="zh-CN" dirty="0">
                <a:solidFill>
                  <a:srgbClr val="374151"/>
                </a:solidFill>
                <a:latin typeface="Söhne"/>
              </a:rPr>
              <a:t>Personalized recommendation: Implement personalized recommendation function based on the user's historical behavior and preferences.</a:t>
            </a:r>
          </a:p>
          <a:p>
            <a:r>
              <a:rPr lang="en-US" altLang="zh-CN" dirty="0">
                <a:solidFill>
                  <a:srgbClr val="374151"/>
                </a:solidFill>
                <a:latin typeface="Söhne"/>
              </a:rPr>
              <a:t>7. Testing and optimization:</a:t>
            </a:r>
          </a:p>
          <a:p>
            <a:r>
              <a:rPr lang="en-US" altLang="zh-CN" dirty="0">
                <a:solidFill>
                  <a:srgbClr val="374151"/>
                </a:solidFill>
                <a:latin typeface="Söhne"/>
              </a:rPr>
              <a:t>System testing: Carry out functional testing, performance testing and user experience testing on the system.</a:t>
            </a:r>
          </a:p>
        </p:txBody>
      </p:sp>
    </p:spTree>
    <p:custDataLst>
      <p:tags r:id="rId1"/>
    </p:custDataLst>
    <p:extLst>
      <p:ext uri="{BB962C8B-B14F-4D97-AF65-F5344CB8AC3E}">
        <p14:creationId xmlns:p14="http://schemas.microsoft.com/office/powerpoint/2010/main" val="18252044"/>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6740140" y="3793349"/>
            <a:ext cx="5444239" cy="3064016"/>
          </a:xfrm>
          <a:prstGeom prst="rect">
            <a:avLst/>
          </a:prstGeom>
        </p:spPr>
      </p:pic>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THINGS!</a:t>
            </a:r>
            <a:endParaRPr lang="zh-CN" altLang="en-US" sz="1200" b="1" dirty="0">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15" name="文本框 14">
            <a:extLst>
              <a:ext uri="{FF2B5EF4-FFF2-40B4-BE49-F238E27FC236}">
                <a16:creationId xmlns:a16="http://schemas.microsoft.com/office/drawing/2014/main" id="{3AF35CEF-79D9-A248-DDC2-85A48641B5AF}"/>
              </a:ext>
            </a:extLst>
          </p:cNvPr>
          <p:cNvSpPr txBox="1"/>
          <p:nvPr/>
        </p:nvSpPr>
        <p:spPr>
          <a:xfrm>
            <a:off x="8597069" y="2315910"/>
            <a:ext cx="45719" cy="369332"/>
          </a:xfrm>
          <a:prstGeom prst="rect">
            <a:avLst/>
          </a:prstGeom>
          <a:noFill/>
        </p:spPr>
        <p:txBody>
          <a:bodyPr wrap="square" rtlCol="0">
            <a:spAutoFit/>
          </a:bodyPr>
          <a:lstStyle/>
          <a:p>
            <a:endParaRPr lang="zh-CN" altLang="en-US" dirty="0"/>
          </a:p>
        </p:txBody>
      </p:sp>
      <p:sp>
        <p:nvSpPr>
          <p:cNvPr id="17" name="文本框 16">
            <a:extLst>
              <a:ext uri="{FF2B5EF4-FFF2-40B4-BE49-F238E27FC236}">
                <a16:creationId xmlns:a16="http://schemas.microsoft.com/office/drawing/2014/main" id="{C2EA4FA5-9378-9E6D-9F51-6AD71DFAFC91}"/>
              </a:ext>
            </a:extLst>
          </p:cNvPr>
          <p:cNvSpPr txBox="1"/>
          <p:nvPr/>
        </p:nvSpPr>
        <p:spPr>
          <a:xfrm>
            <a:off x="5648770" y="2790202"/>
            <a:ext cx="914400" cy="914400"/>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AC10E9AB-F991-9837-AFC6-D0B996522A64}"/>
              </a:ext>
            </a:extLst>
          </p:cNvPr>
          <p:cNvSpPr txBox="1"/>
          <p:nvPr/>
        </p:nvSpPr>
        <p:spPr>
          <a:xfrm>
            <a:off x="4942158" y="-65661"/>
            <a:ext cx="1983674" cy="707886"/>
          </a:xfrm>
          <a:prstGeom prst="rect">
            <a:avLst/>
          </a:prstGeom>
          <a:noFill/>
        </p:spPr>
        <p:txBody>
          <a:bodyPr wrap="square" rtlCol="0">
            <a:spAutoFit/>
          </a:bodyPr>
          <a:lstStyle/>
          <a:p>
            <a:r>
              <a:rPr lang="en-US" altLang="zh-CN" sz="4000" dirty="0" err="1"/>
              <a:t>django</a:t>
            </a:r>
            <a:endParaRPr lang="zh-CN" altLang="en-US" sz="4000" dirty="0"/>
          </a:p>
        </p:txBody>
      </p:sp>
      <p:sp>
        <p:nvSpPr>
          <p:cNvPr id="18" name="文本框 17">
            <a:extLst>
              <a:ext uri="{FF2B5EF4-FFF2-40B4-BE49-F238E27FC236}">
                <a16:creationId xmlns:a16="http://schemas.microsoft.com/office/drawing/2014/main" id="{D47F6EBA-44AA-1176-224E-C262D4396710}"/>
              </a:ext>
            </a:extLst>
          </p:cNvPr>
          <p:cNvSpPr txBox="1"/>
          <p:nvPr/>
        </p:nvSpPr>
        <p:spPr>
          <a:xfrm>
            <a:off x="377863" y="597219"/>
            <a:ext cx="11237560" cy="3416320"/>
          </a:xfrm>
          <a:prstGeom prst="rect">
            <a:avLst/>
          </a:prstGeom>
          <a:noFill/>
        </p:spPr>
        <p:txBody>
          <a:bodyPr wrap="square" rtlCol="0">
            <a:spAutoFit/>
          </a:bodyPr>
          <a:lstStyle/>
          <a:p>
            <a:r>
              <a:rPr lang="en-US" altLang="zh-CN" dirty="0">
                <a:solidFill>
                  <a:srgbClr val="374151"/>
                </a:solidFill>
                <a:latin typeface="Söhne"/>
              </a:rPr>
              <a:t>MVT(Model-View-Template)(Django) M(Model): Equivalent to MVC's M, which encapsulates the operation process of the database(connecting to the database, adding, deleting, modifying, and checking data) V(View): Equivalent to MVC's C, encapsulates the result data, renders the page, and generates the page content(html) for display to the user. T(Template): equivalent to the V of MVC, encapsulates receiving requests, processing requests(business processing), responding to requests, and Model, Template interaction process.</a:t>
            </a:r>
          </a:p>
          <a:p>
            <a:r>
              <a:rPr lang="en-US" altLang="zh-CN" dirty="0">
                <a:solidFill>
                  <a:srgbClr val="374151"/>
                </a:solidFill>
                <a:latin typeface="Söhne"/>
              </a:rPr>
              <a:t>————————————————</a:t>
            </a:r>
          </a:p>
          <a:p>
            <a:r>
              <a:rPr lang="en-US" altLang="zh-CN" dirty="0">
                <a:solidFill>
                  <a:srgbClr val="374151"/>
                </a:solidFill>
                <a:latin typeface="Söhne"/>
              </a:rPr>
              <a:t>MVC(Model-View-Controller), it is a design pattern and a framework model. Core: High cohesion and low coupling, enhanced code scalability and portability, realizing the opening and closing principle, which is the embodiment of object-oriented programming. M(Model): Encapsulates the operation process of the database(connecting to the database, adding, deleting, modifying, and checking data) V(View): Encapsulating the result data, rendering the page, and generating page content(html) for display to the user C(Controller): Encapsulates the process of receiving requests, processing requests(business processing), responding to requests, and interacting with Model and View </a:t>
            </a:r>
            <a:r>
              <a:rPr lang="zh-CN" altLang="en-US" dirty="0">
                <a:solidFill>
                  <a:srgbClr val="374151"/>
                </a:solidFill>
                <a:latin typeface="Söhne"/>
              </a:rPr>
              <a:t>。</a:t>
            </a:r>
          </a:p>
        </p:txBody>
      </p:sp>
      <p:pic>
        <p:nvPicPr>
          <p:cNvPr id="1036" name="Picture 12">
            <a:extLst>
              <a:ext uri="{FF2B5EF4-FFF2-40B4-BE49-F238E27FC236}">
                <a16:creationId xmlns:a16="http://schemas.microsoft.com/office/drawing/2014/main" id="{D7FD2FCA-E6DD-1BE7-22D0-17EAB3B3224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2751" y="4109835"/>
            <a:ext cx="4498603" cy="27475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6FFAB404-DA68-E8C2-0DE8-2B3C83EA27D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0621" y="4002166"/>
            <a:ext cx="4333998" cy="274753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7086888"/>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图片 1">
            <a:extLst>
              <a:ext uri="{FF2B5EF4-FFF2-40B4-BE49-F238E27FC236}">
                <a16:creationId xmlns:a16="http://schemas.microsoft.com/office/drawing/2014/main" id="{51D58D04-0ABE-3009-76C8-CA91C5F00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381" y="866150"/>
            <a:ext cx="2974107" cy="5587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图片 1">
            <a:extLst>
              <a:ext uri="{FF2B5EF4-FFF2-40B4-BE49-F238E27FC236}">
                <a16:creationId xmlns:a16="http://schemas.microsoft.com/office/drawing/2014/main" id="{98972F07-3DE9-B258-E49D-BB5342421C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063" y="866150"/>
            <a:ext cx="2672450" cy="560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5AC75486-293F-794C-7D05-CF99FEA78C63}"/>
              </a:ext>
            </a:extLst>
          </p:cNvPr>
          <p:cNvSpPr txBox="1"/>
          <p:nvPr/>
        </p:nvSpPr>
        <p:spPr>
          <a:xfrm>
            <a:off x="3685879" y="292231"/>
            <a:ext cx="4996207" cy="1323439"/>
          </a:xfrm>
          <a:prstGeom prst="rect">
            <a:avLst/>
          </a:prstGeom>
          <a:noFill/>
        </p:spPr>
        <p:txBody>
          <a:bodyPr wrap="square" rtlCol="0">
            <a:spAutoFit/>
          </a:bodyPr>
          <a:lstStyle/>
          <a:p>
            <a:r>
              <a:rPr lang="en-US" altLang="zh-CN" sz="4000" dirty="0"/>
              <a:t>Project structure</a:t>
            </a:r>
            <a:endParaRPr lang="zh-CN" altLang="en-US" sz="4000" dirty="0"/>
          </a:p>
          <a:p>
            <a:endParaRPr lang="zh-CN" altLang="en-US" sz="4000" dirty="0"/>
          </a:p>
        </p:txBody>
      </p:sp>
    </p:spTree>
    <p:extLst>
      <p:ext uri="{BB962C8B-B14F-4D97-AF65-F5344CB8AC3E}">
        <p14:creationId xmlns:p14="http://schemas.microsoft.com/office/powerpoint/2010/main" val="1644640183"/>
      </p:ext>
    </p:extLst>
  </p:cSld>
  <p:clrMapOvr>
    <a:masterClrMapping/>
  </p:clrMapOvr>
  <mc:AlternateContent xmlns:mc="http://schemas.openxmlformats.org/markup-compatibility/2006" xmlns:p14="http://schemas.microsoft.com/office/powerpoint/2010/main">
    <mc:Choice Requires="p14">
      <p:transition advClick="0" advTm="0">
        <p:random/>
      </p:transition>
    </mc:Choice>
    <mc:Fallback xmlns="">
      <p:transition advClick="0" advTm="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a:off x="0" y="-18415"/>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THINGS!</a:t>
            </a:r>
            <a:endParaRPr lang="zh-CN" altLang="en-US" sz="1200" b="1" dirty="0">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15" name="文本框 14">
            <a:extLst>
              <a:ext uri="{FF2B5EF4-FFF2-40B4-BE49-F238E27FC236}">
                <a16:creationId xmlns:a16="http://schemas.microsoft.com/office/drawing/2014/main" id="{3AF35CEF-79D9-A248-DDC2-85A48641B5AF}"/>
              </a:ext>
            </a:extLst>
          </p:cNvPr>
          <p:cNvSpPr txBox="1"/>
          <p:nvPr/>
        </p:nvSpPr>
        <p:spPr>
          <a:xfrm>
            <a:off x="8597069" y="2315910"/>
            <a:ext cx="45719" cy="369332"/>
          </a:xfrm>
          <a:prstGeom prst="rect">
            <a:avLst/>
          </a:prstGeom>
          <a:noFill/>
        </p:spPr>
        <p:txBody>
          <a:bodyPr wrap="square" rtlCol="0">
            <a:spAutoFit/>
          </a:bodyPr>
          <a:lstStyle/>
          <a:p>
            <a:endParaRPr lang="zh-CN" altLang="en-US" dirty="0"/>
          </a:p>
        </p:txBody>
      </p:sp>
      <p:sp>
        <p:nvSpPr>
          <p:cNvPr id="17" name="文本框 16">
            <a:extLst>
              <a:ext uri="{FF2B5EF4-FFF2-40B4-BE49-F238E27FC236}">
                <a16:creationId xmlns:a16="http://schemas.microsoft.com/office/drawing/2014/main" id="{C2EA4FA5-9378-9E6D-9F51-6AD71DFAFC91}"/>
              </a:ext>
            </a:extLst>
          </p:cNvPr>
          <p:cNvSpPr txBox="1"/>
          <p:nvPr/>
        </p:nvSpPr>
        <p:spPr>
          <a:xfrm>
            <a:off x="5648770" y="2790202"/>
            <a:ext cx="914400" cy="914400"/>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AC10E9AB-F991-9837-AFC6-D0B996522A64}"/>
              </a:ext>
            </a:extLst>
          </p:cNvPr>
          <p:cNvSpPr txBox="1"/>
          <p:nvPr/>
        </p:nvSpPr>
        <p:spPr>
          <a:xfrm>
            <a:off x="4589585" y="73886"/>
            <a:ext cx="4378246" cy="707886"/>
          </a:xfrm>
          <a:prstGeom prst="rect">
            <a:avLst/>
          </a:prstGeom>
          <a:noFill/>
        </p:spPr>
        <p:txBody>
          <a:bodyPr wrap="square" rtlCol="0">
            <a:spAutoFit/>
          </a:bodyPr>
          <a:lstStyle/>
          <a:p>
            <a:r>
              <a:rPr lang="en-US" altLang="zh-CN" sz="4000" dirty="0"/>
              <a:t>Project structure</a:t>
            </a:r>
            <a:endParaRPr lang="zh-CN" altLang="en-US" sz="4000" dirty="0"/>
          </a:p>
        </p:txBody>
      </p:sp>
      <p:sp>
        <p:nvSpPr>
          <p:cNvPr id="18" name="文本框 17">
            <a:extLst>
              <a:ext uri="{FF2B5EF4-FFF2-40B4-BE49-F238E27FC236}">
                <a16:creationId xmlns:a16="http://schemas.microsoft.com/office/drawing/2014/main" id="{D47F6EBA-44AA-1176-224E-C262D4396710}"/>
              </a:ext>
            </a:extLst>
          </p:cNvPr>
          <p:cNvSpPr txBox="1"/>
          <p:nvPr/>
        </p:nvSpPr>
        <p:spPr>
          <a:xfrm>
            <a:off x="470514" y="855658"/>
            <a:ext cx="11237560" cy="4524315"/>
          </a:xfrm>
          <a:prstGeom prst="rect">
            <a:avLst/>
          </a:prstGeom>
          <a:noFill/>
        </p:spPr>
        <p:txBody>
          <a:bodyPr wrap="square" rtlCol="0">
            <a:spAutoFit/>
          </a:bodyPr>
          <a:lstStyle/>
          <a:p>
            <a:r>
              <a:rPr lang="en-US" altLang="zh-CN" dirty="0">
                <a:solidFill>
                  <a:srgbClr val="374151"/>
                </a:solidFill>
                <a:latin typeface="Söhne"/>
              </a:rPr>
              <a:t>admin.py:</a:t>
            </a:r>
          </a:p>
          <a:p>
            <a:r>
              <a:rPr lang="en-US" altLang="zh-CN" dirty="0">
                <a:solidFill>
                  <a:srgbClr val="374151"/>
                </a:solidFill>
                <a:latin typeface="Söhne"/>
              </a:rPr>
              <a:t>Function: Management backend configuration file, allowing application models to be managed in Django's automatically generated management backend.</a:t>
            </a:r>
          </a:p>
          <a:p>
            <a:r>
              <a:rPr lang="en-US" altLang="zh-CN" dirty="0">
                <a:solidFill>
                  <a:srgbClr val="374151"/>
                </a:solidFill>
                <a:latin typeface="Söhne"/>
              </a:rPr>
              <a:t>Features: The backend management interface can be customized through simple code configuration, including registration models, field display, filters, etc.</a:t>
            </a:r>
          </a:p>
          <a:p>
            <a:r>
              <a:rPr lang="en-US" altLang="zh-CN" dirty="0">
                <a:solidFill>
                  <a:srgbClr val="374151"/>
                </a:solidFill>
                <a:latin typeface="Söhne"/>
              </a:rPr>
              <a:t>apps.py:</a:t>
            </a:r>
          </a:p>
          <a:p>
            <a:r>
              <a:rPr lang="en-US" altLang="zh-CN" dirty="0">
                <a:solidFill>
                  <a:srgbClr val="374151"/>
                </a:solidFill>
                <a:latin typeface="Söhne"/>
              </a:rPr>
              <a:t>Function: Application configuration file, used for metadata configuration of applications.</a:t>
            </a:r>
          </a:p>
          <a:p>
            <a:r>
              <a:rPr lang="en-US" altLang="zh-CN" dirty="0">
                <a:solidFill>
                  <a:srgbClr val="374151"/>
                </a:solidFill>
                <a:latin typeface="Söhne"/>
              </a:rPr>
              <a:t>Features: You can configure the name, label and other metadata information of the application.</a:t>
            </a:r>
          </a:p>
          <a:p>
            <a:r>
              <a:rPr lang="en-US" altLang="zh-CN" dirty="0">
                <a:solidFill>
                  <a:srgbClr val="374151"/>
                </a:solidFill>
                <a:latin typeface="Söhne"/>
              </a:rPr>
              <a:t>context_processors.py:</a:t>
            </a:r>
          </a:p>
          <a:p>
            <a:r>
              <a:rPr lang="en-US" altLang="zh-CN" dirty="0">
                <a:solidFill>
                  <a:srgbClr val="374151"/>
                </a:solidFill>
                <a:latin typeface="Söhne"/>
              </a:rPr>
              <a:t>Function: Custom context processor for injecting specific context variables when rendering templates.</a:t>
            </a:r>
          </a:p>
          <a:p>
            <a:r>
              <a:rPr lang="en-US" altLang="zh-CN" dirty="0">
                <a:solidFill>
                  <a:srgbClr val="374151"/>
                </a:solidFill>
                <a:latin typeface="Söhne"/>
              </a:rPr>
              <a:t>Features: These processors can make variables or functions used globally in templates available.</a:t>
            </a:r>
          </a:p>
          <a:p>
            <a:r>
              <a:rPr lang="en-US" altLang="zh-CN" dirty="0">
                <a:solidFill>
                  <a:srgbClr val="374151"/>
                </a:solidFill>
                <a:latin typeface="Söhne"/>
              </a:rPr>
              <a:t>forms.py:</a:t>
            </a:r>
          </a:p>
          <a:p>
            <a:r>
              <a:rPr lang="en-US" altLang="zh-CN" dirty="0">
                <a:solidFill>
                  <a:srgbClr val="374151"/>
                </a:solidFill>
                <a:latin typeface="Söhne"/>
              </a:rPr>
              <a:t>Function: Contains Django form classes for data validation and user interaction.</a:t>
            </a:r>
          </a:p>
          <a:p>
            <a:r>
              <a:rPr lang="en-US" altLang="zh-CN" dirty="0">
                <a:solidFill>
                  <a:srgbClr val="374151"/>
                </a:solidFill>
                <a:latin typeface="Söhne"/>
              </a:rPr>
              <a:t>Features: These form classes can be automatically generated based on models or created manually for data validation and processing user input.</a:t>
            </a:r>
          </a:p>
          <a:p>
            <a:r>
              <a:rPr lang="en-US" altLang="zh-CN" dirty="0">
                <a:solidFill>
                  <a:srgbClr val="374151"/>
                </a:solidFill>
                <a:latin typeface="Söhne"/>
              </a:rPr>
              <a:t>Dependencies: You can rely on models to define form fields, validate and save data.</a:t>
            </a:r>
            <a:endParaRPr lang="zh-CN" altLang="en-US" dirty="0">
              <a:solidFill>
                <a:srgbClr val="374151"/>
              </a:solidFill>
              <a:latin typeface="Söhne"/>
            </a:endParaRPr>
          </a:p>
        </p:txBody>
      </p:sp>
    </p:spTree>
    <p:custDataLst>
      <p:tags r:id="rId1"/>
    </p:custDataLst>
    <p:extLst>
      <p:ext uri="{BB962C8B-B14F-4D97-AF65-F5344CB8AC3E}">
        <p14:creationId xmlns:p14="http://schemas.microsoft.com/office/powerpoint/2010/main" val="2658667957"/>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a:off x="0" y="-18415"/>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THINGS!</a:t>
            </a:r>
            <a:endParaRPr lang="zh-CN" altLang="en-US" sz="1200" b="1" dirty="0">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15" name="文本框 14">
            <a:extLst>
              <a:ext uri="{FF2B5EF4-FFF2-40B4-BE49-F238E27FC236}">
                <a16:creationId xmlns:a16="http://schemas.microsoft.com/office/drawing/2014/main" id="{3AF35CEF-79D9-A248-DDC2-85A48641B5AF}"/>
              </a:ext>
            </a:extLst>
          </p:cNvPr>
          <p:cNvSpPr txBox="1"/>
          <p:nvPr/>
        </p:nvSpPr>
        <p:spPr>
          <a:xfrm>
            <a:off x="8597069" y="2315910"/>
            <a:ext cx="45719" cy="369332"/>
          </a:xfrm>
          <a:prstGeom prst="rect">
            <a:avLst/>
          </a:prstGeom>
          <a:noFill/>
        </p:spPr>
        <p:txBody>
          <a:bodyPr wrap="square" rtlCol="0">
            <a:spAutoFit/>
          </a:bodyPr>
          <a:lstStyle/>
          <a:p>
            <a:endParaRPr lang="zh-CN" altLang="en-US" dirty="0"/>
          </a:p>
        </p:txBody>
      </p:sp>
      <p:sp>
        <p:nvSpPr>
          <p:cNvPr id="17" name="文本框 16">
            <a:extLst>
              <a:ext uri="{FF2B5EF4-FFF2-40B4-BE49-F238E27FC236}">
                <a16:creationId xmlns:a16="http://schemas.microsoft.com/office/drawing/2014/main" id="{C2EA4FA5-9378-9E6D-9F51-6AD71DFAFC91}"/>
              </a:ext>
            </a:extLst>
          </p:cNvPr>
          <p:cNvSpPr txBox="1"/>
          <p:nvPr/>
        </p:nvSpPr>
        <p:spPr>
          <a:xfrm>
            <a:off x="5648770" y="2790202"/>
            <a:ext cx="914400" cy="914400"/>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AC10E9AB-F991-9837-AFC6-D0B996522A64}"/>
              </a:ext>
            </a:extLst>
          </p:cNvPr>
          <p:cNvSpPr txBox="1"/>
          <p:nvPr/>
        </p:nvSpPr>
        <p:spPr>
          <a:xfrm>
            <a:off x="4589585" y="73886"/>
            <a:ext cx="4053203" cy="707886"/>
          </a:xfrm>
          <a:prstGeom prst="rect">
            <a:avLst/>
          </a:prstGeom>
          <a:noFill/>
        </p:spPr>
        <p:txBody>
          <a:bodyPr wrap="square" rtlCol="0">
            <a:spAutoFit/>
          </a:bodyPr>
          <a:lstStyle/>
          <a:p>
            <a:r>
              <a:rPr lang="en-US" altLang="zh-CN" sz="4000" dirty="0">
                <a:solidFill>
                  <a:srgbClr val="0F0F0F"/>
                </a:solidFill>
                <a:latin typeface="Söhne"/>
              </a:rPr>
              <a:t>Project structure</a:t>
            </a:r>
            <a:endParaRPr lang="zh-CN" altLang="en-US" sz="4000" dirty="0"/>
          </a:p>
        </p:txBody>
      </p:sp>
      <p:sp>
        <p:nvSpPr>
          <p:cNvPr id="18" name="文本框 17">
            <a:extLst>
              <a:ext uri="{FF2B5EF4-FFF2-40B4-BE49-F238E27FC236}">
                <a16:creationId xmlns:a16="http://schemas.microsoft.com/office/drawing/2014/main" id="{D47F6EBA-44AA-1176-224E-C262D4396710}"/>
              </a:ext>
            </a:extLst>
          </p:cNvPr>
          <p:cNvSpPr txBox="1"/>
          <p:nvPr/>
        </p:nvSpPr>
        <p:spPr>
          <a:xfrm>
            <a:off x="537245" y="426488"/>
            <a:ext cx="11237560" cy="5632311"/>
          </a:xfrm>
          <a:prstGeom prst="rect">
            <a:avLst/>
          </a:prstGeom>
          <a:noFill/>
        </p:spPr>
        <p:txBody>
          <a:bodyPr wrap="square" rtlCol="0">
            <a:spAutoFit/>
          </a:bodyPr>
          <a:lstStyle/>
          <a:p>
            <a:pPr algn="l"/>
            <a:r>
              <a:rPr lang="en-US" altLang="zh-CN" b="0" i="0" dirty="0">
                <a:solidFill>
                  <a:srgbClr val="374151"/>
                </a:solidFill>
                <a:effectLst/>
                <a:latin typeface="Söhne"/>
              </a:rPr>
              <a:t>5.models.py</a:t>
            </a:r>
            <a:r>
              <a:rPr lang="zh-CN" altLang="en-US" b="0" i="0" dirty="0">
                <a:solidFill>
                  <a:srgbClr val="374151"/>
                </a:solidFill>
                <a:effectLst/>
                <a:latin typeface="Söhne"/>
              </a:rPr>
              <a:t>：</a:t>
            </a:r>
          </a:p>
          <a:p>
            <a:pPr algn="l"/>
            <a:r>
              <a:rPr lang="en-US" altLang="zh-CN" b="0" i="0" dirty="0">
                <a:solidFill>
                  <a:srgbClr val="374151"/>
                </a:solidFill>
                <a:effectLst/>
                <a:latin typeface="Söhne"/>
              </a:rPr>
              <a:t>Function: Contains Django models, which define the structure and relationships of data in the database.</a:t>
            </a:r>
          </a:p>
          <a:p>
            <a:pPr algn="l"/>
            <a:r>
              <a:rPr lang="en-US" altLang="zh-CN" b="0" i="0" dirty="0">
                <a:solidFill>
                  <a:srgbClr val="374151"/>
                </a:solidFill>
                <a:effectLst/>
                <a:latin typeface="Söhne"/>
              </a:rPr>
              <a:t>Features: Models are used to define the data structure in the application and the relationships between models. The database can be operated through ORM (Object Relational Mapping).</a:t>
            </a:r>
          </a:p>
          <a:p>
            <a:pPr algn="l"/>
            <a:r>
              <a:rPr lang="en-US" altLang="zh-CN" b="0" i="0" dirty="0">
                <a:solidFill>
                  <a:srgbClr val="374151"/>
                </a:solidFill>
                <a:effectLst/>
                <a:latin typeface="Söhne"/>
              </a:rPr>
              <a:t>Other parts, forms.py and views.py, can rely on these models to access and operate data in the database.</a:t>
            </a:r>
          </a:p>
          <a:p>
            <a:pPr algn="l"/>
            <a:r>
              <a:rPr lang="en-US" altLang="zh-CN" b="0" i="0" dirty="0">
                <a:solidFill>
                  <a:srgbClr val="374151"/>
                </a:solidFill>
                <a:effectLst/>
                <a:latin typeface="Söhne"/>
              </a:rPr>
              <a:t>6.tests.py</a:t>
            </a:r>
            <a:r>
              <a:rPr lang="zh-CN" altLang="en-US" b="0" i="0" dirty="0">
                <a:solidFill>
                  <a:srgbClr val="374151"/>
                </a:solidFill>
                <a:effectLst/>
                <a:latin typeface="Söhne"/>
              </a:rPr>
              <a:t>：</a:t>
            </a:r>
          </a:p>
          <a:p>
            <a:pPr algn="l"/>
            <a:r>
              <a:rPr lang="en-US" altLang="zh-CN" b="0" i="0" dirty="0">
                <a:solidFill>
                  <a:srgbClr val="374151"/>
                </a:solidFill>
                <a:effectLst/>
                <a:latin typeface="Söhne"/>
              </a:rPr>
              <a:t>Function: Contains test code for unit testing.</a:t>
            </a:r>
          </a:p>
          <a:p>
            <a:pPr algn="l"/>
            <a:r>
              <a:rPr lang="en-US" altLang="zh-CN" b="0" i="0" dirty="0">
                <a:solidFill>
                  <a:srgbClr val="374151"/>
                </a:solidFill>
                <a:effectLst/>
                <a:latin typeface="Söhne"/>
              </a:rPr>
              <a:t>7.urls.py</a:t>
            </a:r>
            <a:r>
              <a:rPr lang="zh-CN" altLang="en-US" b="0" i="0" dirty="0">
                <a:solidFill>
                  <a:srgbClr val="374151"/>
                </a:solidFill>
                <a:effectLst/>
                <a:latin typeface="Söhne"/>
              </a:rPr>
              <a:t>：</a:t>
            </a:r>
          </a:p>
          <a:p>
            <a:pPr algn="l"/>
            <a:r>
              <a:rPr lang="en-US" altLang="zh-CN" b="0" i="0" dirty="0">
                <a:solidFill>
                  <a:srgbClr val="374151"/>
                </a:solidFill>
                <a:effectLst/>
                <a:latin typeface="Söhne"/>
              </a:rPr>
              <a:t>Function: URL routing configuration file, which defines the mapping relationship between request URLs and view functions.</a:t>
            </a:r>
          </a:p>
          <a:p>
            <a:pPr algn="l"/>
            <a:r>
              <a:rPr lang="en-US" altLang="zh-CN" b="0" i="0" dirty="0">
                <a:solidFill>
                  <a:srgbClr val="374151"/>
                </a:solidFill>
                <a:effectLst/>
                <a:latin typeface="Söhne"/>
              </a:rPr>
              <a:t>Features: Map URLs to corresponding view functions through regular expressions or path matching to implement request processing and response.</a:t>
            </a:r>
          </a:p>
          <a:p>
            <a:pPr algn="l"/>
            <a:r>
              <a:rPr lang="en-US" altLang="zh-CN" b="0" i="0" dirty="0">
                <a:solidFill>
                  <a:srgbClr val="374151"/>
                </a:solidFill>
                <a:effectLst/>
                <a:latin typeface="Söhne"/>
              </a:rPr>
              <a:t>Dependencies: Contains view function names so that requests are dispatched to the correct view handler.</a:t>
            </a:r>
          </a:p>
          <a:p>
            <a:pPr algn="l"/>
            <a:r>
              <a:rPr lang="en-US" altLang="zh-CN" b="0" i="0" dirty="0">
                <a:solidFill>
                  <a:srgbClr val="374151"/>
                </a:solidFill>
                <a:effectLst/>
                <a:latin typeface="Söhne"/>
              </a:rPr>
              <a:t>8.views.py</a:t>
            </a:r>
            <a:r>
              <a:rPr lang="zh-CN" altLang="en-US" b="0" i="0" dirty="0">
                <a:solidFill>
                  <a:srgbClr val="374151"/>
                </a:solidFill>
                <a:effectLst/>
                <a:latin typeface="Söhne"/>
              </a:rPr>
              <a:t>：</a:t>
            </a:r>
          </a:p>
          <a:p>
            <a:pPr algn="l"/>
            <a:r>
              <a:rPr lang="en-US" altLang="zh-CN" b="0" i="0" dirty="0">
                <a:solidFill>
                  <a:srgbClr val="374151"/>
                </a:solidFill>
                <a:effectLst/>
                <a:latin typeface="Söhne"/>
              </a:rPr>
              <a:t>Function: Contains Django view functions or classes that handle requests and generate responses.</a:t>
            </a:r>
          </a:p>
          <a:p>
            <a:pPr algn="l"/>
            <a:r>
              <a:rPr lang="en-US" altLang="zh-CN" b="0" i="0" dirty="0">
                <a:solidFill>
                  <a:srgbClr val="374151"/>
                </a:solidFill>
                <a:effectLst/>
                <a:latin typeface="Söhne"/>
              </a:rPr>
              <a:t>Features: The view function receives the request and processes the logic. It can obtain data from the database, render the template, and then return the response to the user.</a:t>
            </a:r>
          </a:p>
          <a:p>
            <a:pPr algn="l"/>
            <a:r>
              <a:rPr lang="en-US" altLang="zh-CN" b="0" i="0" dirty="0">
                <a:solidFill>
                  <a:srgbClr val="374151"/>
                </a:solidFill>
                <a:effectLst/>
                <a:latin typeface="Söhne"/>
              </a:rPr>
              <a:t>Dependencies: Depends on the model to obtain data and interact with the template.</a:t>
            </a:r>
          </a:p>
          <a:p>
            <a:pPr algn="l"/>
            <a:r>
              <a:rPr lang="en-US" altLang="zh-CN" b="0" i="0" dirty="0">
                <a:solidFill>
                  <a:srgbClr val="374151"/>
                </a:solidFill>
                <a:effectLst/>
                <a:latin typeface="Söhne"/>
              </a:rPr>
              <a:t>9.settings.py</a:t>
            </a:r>
            <a:r>
              <a:rPr lang="zh-CN" altLang="en-US" b="0" i="0" dirty="0">
                <a:solidFill>
                  <a:srgbClr val="374151"/>
                </a:solidFill>
                <a:effectLst/>
                <a:latin typeface="Söhne"/>
              </a:rPr>
              <a:t>：</a:t>
            </a:r>
          </a:p>
          <a:p>
            <a:pPr algn="l"/>
            <a:r>
              <a:rPr lang="en-US" altLang="zh-CN" b="0" i="0" dirty="0">
                <a:solidFill>
                  <a:srgbClr val="374151"/>
                </a:solidFill>
                <a:effectLst/>
                <a:latin typeface="Söhne"/>
              </a:rPr>
              <a:t>Function: The settings file of the Django project, including the project configuration information.</a:t>
            </a:r>
            <a:endParaRPr lang="zh-CN" altLang="en-US" b="0" i="0" dirty="0">
              <a:solidFill>
                <a:srgbClr val="374151"/>
              </a:solidFill>
              <a:effectLst/>
              <a:latin typeface="Söhne"/>
            </a:endParaRPr>
          </a:p>
        </p:txBody>
      </p:sp>
    </p:spTree>
    <p:custDataLst>
      <p:tags r:id="rId1"/>
    </p:custDataLst>
    <p:extLst>
      <p:ext uri="{BB962C8B-B14F-4D97-AF65-F5344CB8AC3E}">
        <p14:creationId xmlns:p14="http://schemas.microsoft.com/office/powerpoint/2010/main" val="1004805888"/>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a:off x="0" y="-18415"/>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THINGS!</a:t>
            </a:r>
            <a:endParaRPr lang="zh-CN" altLang="en-US" sz="1200" b="1" dirty="0">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15" name="文本框 14">
            <a:extLst>
              <a:ext uri="{FF2B5EF4-FFF2-40B4-BE49-F238E27FC236}">
                <a16:creationId xmlns:a16="http://schemas.microsoft.com/office/drawing/2014/main" id="{3AF35CEF-79D9-A248-DDC2-85A48641B5AF}"/>
              </a:ext>
            </a:extLst>
          </p:cNvPr>
          <p:cNvSpPr txBox="1"/>
          <p:nvPr/>
        </p:nvSpPr>
        <p:spPr>
          <a:xfrm>
            <a:off x="8597069" y="2315910"/>
            <a:ext cx="45719" cy="369332"/>
          </a:xfrm>
          <a:prstGeom prst="rect">
            <a:avLst/>
          </a:prstGeom>
          <a:noFill/>
        </p:spPr>
        <p:txBody>
          <a:bodyPr wrap="square" rtlCol="0">
            <a:spAutoFit/>
          </a:bodyPr>
          <a:lstStyle/>
          <a:p>
            <a:endParaRPr lang="zh-CN" altLang="en-US" dirty="0"/>
          </a:p>
        </p:txBody>
      </p:sp>
      <p:sp>
        <p:nvSpPr>
          <p:cNvPr id="17" name="文本框 16">
            <a:extLst>
              <a:ext uri="{FF2B5EF4-FFF2-40B4-BE49-F238E27FC236}">
                <a16:creationId xmlns:a16="http://schemas.microsoft.com/office/drawing/2014/main" id="{C2EA4FA5-9378-9E6D-9F51-6AD71DFAFC91}"/>
              </a:ext>
            </a:extLst>
          </p:cNvPr>
          <p:cNvSpPr txBox="1"/>
          <p:nvPr/>
        </p:nvSpPr>
        <p:spPr>
          <a:xfrm>
            <a:off x="5648770" y="2790202"/>
            <a:ext cx="914400" cy="914400"/>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AC10E9AB-F991-9837-AFC6-D0B996522A64}"/>
              </a:ext>
            </a:extLst>
          </p:cNvPr>
          <p:cNvSpPr txBox="1"/>
          <p:nvPr/>
        </p:nvSpPr>
        <p:spPr>
          <a:xfrm>
            <a:off x="3104512" y="243276"/>
            <a:ext cx="5940953" cy="707886"/>
          </a:xfrm>
          <a:prstGeom prst="rect">
            <a:avLst/>
          </a:prstGeom>
          <a:noFill/>
        </p:spPr>
        <p:txBody>
          <a:bodyPr wrap="square" rtlCol="0">
            <a:spAutoFit/>
          </a:bodyPr>
          <a:lstStyle/>
          <a:p>
            <a:r>
              <a:rPr lang="en-US" altLang="zh-CN" sz="4000" b="0" i="0" dirty="0">
                <a:solidFill>
                  <a:srgbClr val="0F0F0F"/>
                </a:solidFill>
                <a:effectLst/>
                <a:latin typeface="Söhne"/>
              </a:rPr>
              <a:t>Implementation process</a:t>
            </a:r>
            <a:endParaRPr lang="zh-CN" altLang="en-US" sz="4000" dirty="0"/>
          </a:p>
        </p:txBody>
      </p:sp>
      <p:sp>
        <p:nvSpPr>
          <p:cNvPr id="18" name="文本框 17">
            <a:extLst>
              <a:ext uri="{FF2B5EF4-FFF2-40B4-BE49-F238E27FC236}">
                <a16:creationId xmlns:a16="http://schemas.microsoft.com/office/drawing/2014/main" id="{D47F6EBA-44AA-1176-224E-C262D4396710}"/>
              </a:ext>
            </a:extLst>
          </p:cNvPr>
          <p:cNvSpPr txBox="1"/>
          <p:nvPr/>
        </p:nvSpPr>
        <p:spPr>
          <a:xfrm>
            <a:off x="456209" y="1178169"/>
            <a:ext cx="11237560" cy="3693319"/>
          </a:xfrm>
          <a:prstGeom prst="rect">
            <a:avLst/>
          </a:prstGeom>
          <a:noFill/>
        </p:spPr>
        <p:txBody>
          <a:bodyPr wrap="square" rtlCol="0">
            <a:spAutoFit/>
          </a:bodyPr>
          <a:lstStyle/>
          <a:p>
            <a:pPr algn="l"/>
            <a:r>
              <a:rPr lang="en-US" altLang="zh-CN" dirty="0">
                <a:solidFill>
                  <a:srgbClr val="374151"/>
                </a:solidFill>
                <a:latin typeface="Söhne"/>
              </a:rPr>
              <a:t>1. Data collection and preparation stage:</a:t>
            </a:r>
          </a:p>
          <a:p>
            <a:pPr algn="l"/>
            <a:r>
              <a:rPr lang="en-US" altLang="zh-CN" dirty="0">
                <a:solidFill>
                  <a:srgbClr val="374151"/>
                </a:solidFill>
                <a:latin typeface="Söhne"/>
              </a:rPr>
              <a:t>Data set: </a:t>
            </a:r>
            <a:r>
              <a:rPr lang="en-US" altLang="zh-CN" dirty="0" err="1">
                <a:solidFill>
                  <a:srgbClr val="374151"/>
                </a:solidFill>
                <a:latin typeface="Söhne"/>
              </a:rPr>
              <a:t>MovieLens</a:t>
            </a:r>
            <a:r>
              <a:rPr lang="en-US" altLang="zh-CN" dirty="0">
                <a:solidFill>
                  <a:srgbClr val="374151"/>
                </a:solidFill>
                <a:latin typeface="Söhne"/>
              </a:rPr>
              <a:t>' ml-latest-small data set, about 600 users, about 9,700 movies, and 100,000 rating records.</a:t>
            </a:r>
          </a:p>
          <a:p>
            <a:pPr algn="l"/>
            <a:r>
              <a:rPr lang="en-US" altLang="zh-CN" dirty="0">
                <a:solidFill>
                  <a:srgbClr val="374151"/>
                </a:solidFill>
                <a:latin typeface="Söhne"/>
              </a:rPr>
              <a:t>Movie details: ml-latest-small provides a CSV file, which contains the ID number of the movie on IMDB.</a:t>
            </a:r>
          </a:p>
          <a:p>
            <a:pPr algn="l"/>
            <a:r>
              <a:rPr lang="en-US" altLang="zh-CN" dirty="0">
                <a:solidFill>
                  <a:srgbClr val="374151"/>
                </a:solidFill>
                <a:latin typeface="Söhne"/>
              </a:rPr>
              <a:t>2. Data storage and processing:</a:t>
            </a:r>
          </a:p>
          <a:p>
            <a:pPr algn="l"/>
            <a:r>
              <a:rPr lang="en-US" altLang="zh-CN" dirty="0">
                <a:solidFill>
                  <a:srgbClr val="374151"/>
                </a:solidFill>
                <a:latin typeface="Söhne"/>
              </a:rPr>
              <a:t>Django automatically generates relational mapping, uses models to define the structure and relationships of data in the database, and includes form-related Django form classes for user interaction and data validation.</a:t>
            </a:r>
          </a:p>
          <a:p>
            <a:pPr algn="l"/>
            <a:r>
              <a:rPr lang="en-US" altLang="zh-CN" dirty="0">
                <a:solidFill>
                  <a:srgbClr val="374151"/>
                </a:solidFill>
                <a:latin typeface="Söhne"/>
              </a:rPr>
              <a:t>3. Collaborative filtering algorithm selection and implementation:</a:t>
            </a:r>
          </a:p>
          <a:p>
            <a:pPr algn="l"/>
            <a:r>
              <a:rPr lang="en-US" altLang="zh-CN" dirty="0" err="1">
                <a:solidFill>
                  <a:srgbClr val="374151"/>
                </a:solidFill>
                <a:latin typeface="Söhne"/>
              </a:rPr>
              <a:t>UserCF</a:t>
            </a:r>
            <a:r>
              <a:rPr lang="en-US" altLang="zh-CN" dirty="0">
                <a:solidFill>
                  <a:srgbClr val="374151"/>
                </a:solidFill>
                <a:latin typeface="Söhne"/>
              </a:rPr>
              <a:t> is used for recommendation, and </a:t>
            </a:r>
            <a:r>
              <a:rPr lang="en-US" altLang="zh-CN" dirty="0" err="1">
                <a:solidFill>
                  <a:srgbClr val="374151"/>
                </a:solidFill>
                <a:latin typeface="Söhne"/>
              </a:rPr>
              <a:t>ItemCF</a:t>
            </a:r>
            <a:r>
              <a:rPr lang="en-US" altLang="zh-CN" dirty="0">
                <a:solidFill>
                  <a:srgbClr val="374151"/>
                </a:solidFill>
                <a:latin typeface="Söhne"/>
              </a:rPr>
              <a:t> calculates the similarity and is used in the similar movie column.</a:t>
            </a:r>
          </a:p>
          <a:p>
            <a:pPr algn="l"/>
            <a:r>
              <a:rPr lang="en-US" altLang="zh-CN" dirty="0">
                <a:solidFill>
                  <a:srgbClr val="374151"/>
                </a:solidFill>
                <a:latin typeface="Söhne"/>
              </a:rPr>
              <a:t>4. System architecture design and implementation:</a:t>
            </a:r>
          </a:p>
          <a:p>
            <a:pPr algn="l"/>
            <a:r>
              <a:rPr lang="en-US" altLang="zh-CN" dirty="0">
                <a:solidFill>
                  <a:srgbClr val="374151"/>
                </a:solidFill>
                <a:latin typeface="Söhne"/>
              </a:rPr>
              <a:t>Technology stack: The web framework uses Django, the database MySQL (MariaDB), </a:t>
            </a:r>
            <a:r>
              <a:rPr lang="en-US" altLang="zh-CN" dirty="0" err="1">
                <a:solidFill>
                  <a:srgbClr val="374151"/>
                </a:solidFill>
                <a:latin typeface="Söhne"/>
              </a:rPr>
              <a:t>HeidiSQL</a:t>
            </a:r>
            <a:r>
              <a:rPr lang="en-US" altLang="zh-CN" dirty="0">
                <a:solidFill>
                  <a:srgbClr val="374151"/>
                </a:solidFill>
                <a:latin typeface="Söhne"/>
              </a:rPr>
              <a:t> is used to operate the database, and the front-end uses bootstrap for rendering.</a:t>
            </a:r>
          </a:p>
          <a:p>
            <a:pPr algn="l"/>
            <a:r>
              <a:rPr lang="en-US" altLang="zh-CN" dirty="0">
                <a:solidFill>
                  <a:srgbClr val="374151"/>
                </a:solidFill>
                <a:latin typeface="Söhne"/>
              </a:rPr>
              <a:t>5. Test:</a:t>
            </a:r>
          </a:p>
          <a:p>
            <a:pPr algn="l"/>
            <a:r>
              <a:rPr lang="en-US" altLang="zh-CN" dirty="0">
                <a:solidFill>
                  <a:srgbClr val="374151"/>
                </a:solidFill>
                <a:latin typeface="Söhne"/>
              </a:rPr>
              <a:t>Register a user and the test results are as shown below</a:t>
            </a:r>
            <a:endParaRPr lang="zh-CN" altLang="en-US" dirty="0">
              <a:solidFill>
                <a:srgbClr val="374151"/>
              </a:solidFill>
              <a:latin typeface="Söhne"/>
            </a:endParaRPr>
          </a:p>
        </p:txBody>
      </p:sp>
    </p:spTree>
    <p:custDataLst>
      <p:tags r:id="rId1"/>
    </p:custDataLst>
    <p:extLst>
      <p:ext uri="{BB962C8B-B14F-4D97-AF65-F5344CB8AC3E}">
        <p14:creationId xmlns:p14="http://schemas.microsoft.com/office/powerpoint/2010/main" val="2386827939"/>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a:off x="0" y="-18415"/>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dirty="0">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dirty="0">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dirty="0">
                <a:solidFill>
                  <a:schemeClr val="bg1"/>
                </a:solidFill>
                <a:effectLst>
                  <a:outerShdw blurRad="381000" algn="ctr" rotWithShape="0">
                    <a:prstClr val="black">
                      <a:alpha val="25000"/>
                    </a:prstClr>
                  </a:outerShdw>
                </a:effectLst>
                <a:cs typeface="+mn-ea"/>
                <a:sym typeface="+mn-lt"/>
              </a:rPr>
              <a:t>THINGS!</a:t>
            </a:r>
            <a:endParaRPr lang="zh-CN" altLang="en-US" sz="1200" b="1" dirty="0">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dirty="0">
                <a:solidFill>
                  <a:schemeClr val="bg1"/>
                </a:solidFill>
                <a:effectLst>
                  <a:outerShdw blurRad="381000" algn="ctr" rotWithShape="0">
                    <a:prstClr val="black">
                      <a:alpha val="25000"/>
                    </a:prstClr>
                  </a:outerShdw>
                </a:effectLst>
                <a:cs typeface="+mn-ea"/>
                <a:sym typeface="+mn-lt"/>
              </a:rPr>
              <a:t>DESIGNED BY IBOTU</a:t>
            </a:r>
          </a:p>
        </p:txBody>
      </p:sp>
      <p:sp>
        <p:nvSpPr>
          <p:cNvPr id="15" name="文本框 14">
            <a:extLst>
              <a:ext uri="{FF2B5EF4-FFF2-40B4-BE49-F238E27FC236}">
                <a16:creationId xmlns:a16="http://schemas.microsoft.com/office/drawing/2014/main" id="{3AF35CEF-79D9-A248-DDC2-85A48641B5AF}"/>
              </a:ext>
            </a:extLst>
          </p:cNvPr>
          <p:cNvSpPr txBox="1"/>
          <p:nvPr/>
        </p:nvSpPr>
        <p:spPr>
          <a:xfrm>
            <a:off x="8597069" y="2315910"/>
            <a:ext cx="45719" cy="369332"/>
          </a:xfrm>
          <a:prstGeom prst="rect">
            <a:avLst/>
          </a:prstGeom>
          <a:noFill/>
        </p:spPr>
        <p:txBody>
          <a:bodyPr wrap="square" rtlCol="0">
            <a:spAutoFit/>
          </a:bodyPr>
          <a:lstStyle/>
          <a:p>
            <a:endParaRPr lang="zh-CN" altLang="en-US" dirty="0"/>
          </a:p>
        </p:txBody>
      </p:sp>
      <p:sp>
        <p:nvSpPr>
          <p:cNvPr id="17" name="文本框 16">
            <a:extLst>
              <a:ext uri="{FF2B5EF4-FFF2-40B4-BE49-F238E27FC236}">
                <a16:creationId xmlns:a16="http://schemas.microsoft.com/office/drawing/2014/main" id="{C2EA4FA5-9378-9E6D-9F51-6AD71DFAFC91}"/>
              </a:ext>
            </a:extLst>
          </p:cNvPr>
          <p:cNvSpPr txBox="1"/>
          <p:nvPr/>
        </p:nvSpPr>
        <p:spPr>
          <a:xfrm>
            <a:off x="5648770" y="2790202"/>
            <a:ext cx="914400" cy="914400"/>
          </a:xfrm>
          <a:prstGeom prst="rect">
            <a:avLst/>
          </a:prstGeom>
          <a:noFill/>
        </p:spPr>
        <p:txBody>
          <a:bodyPr wrap="square" rtlCol="0">
            <a:spAutoFit/>
          </a:bodyPr>
          <a:lstStyle/>
          <a:p>
            <a:endParaRPr lang="zh-CN" altLang="en-US" dirty="0"/>
          </a:p>
        </p:txBody>
      </p:sp>
      <p:pic>
        <p:nvPicPr>
          <p:cNvPr id="3" name="图片 2">
            <a:extLst>
              <a:ext uri="{FF2B5EF4-FFF2-40B4-BE49-F238E27FC236}">
                <a16:creationId xmlns:a16="http://schemas.microsoft.com/office/drawing/2014/main" id="{C4B587FB-4B7A-9412-FD63-90D806E62594}"/>
              </a:ext>
            </a:extLst>
          </p:cNvPr>
          <p:cNvPicPr>
            <a:picLocks noChangeAspect="1"/>
          </p:cNvPicPr>
          <p:nvPr/>
        </p:nvPicPr>
        <p:blipFill>
          <a:blip r:embed="rId5"/>
          <a:stretch>
            <a:fillRect/>
          </a:stretch>
        </p:blipFill>
        <p:spPr>
          <a:xfrm>
            <a:off x="3321846" y="63011"/>
            <a:ext cx="5950927" cy="6491920"/>
          </a:xfrm>
          <a:prstGeom prst="rect">
            <a:avLst/>
          </a:prstGeom>
        </p:spPr>
      </p:pic>
      <p:sp>
        <p:nvSpPr>
          <p:cNvPr id="7" name="文本框 6">
            <a:extLst>
              <a:ext uri="{FF2B5EF4-FFF2-40B4-BE49-F238E27FC236}">
                <a16:creationId xmlns:a16="http://schemas.microsoft.com/office/drawing/2014/main" id="{F8EEF51E-545D-4178-B97C-6E8CD726246A}"/>
              </a:ext>
            </a:extLst>
          </p:cNvPr>
          <p:cNvSpPr txBox="1"/>
          <p:nvPr/>
        </p:nvSpPr>
        <p:spPr>
          <a:xfrm>
            <a:off x="1025693" y="395725"/>
            <a:ext cx="2514600" cy="1323439"/>
          </a:xfrm>
          <a:prstGeom prst="rect">
            <a:avLst/>
          </a:prstGeom>
          <a:noFill/>
        </p:spPr>
        <p:txBody>
          <a:bodyPr wrap="square" rtlCol="0">
            <a:spAutoFit/>
          </a:bodyPr>
          <a:lstStyle/>
          <a:p>
            <a:r>
              <a:rPr lang="en-US" altLang="zh-CN" sz="4000" dirty="0"/>
              <a:t>front page</a:t>
            </a:r>
          </a:p>
          <a:p>
            <a:r>
              <a:rPr lang="en-US" altLang="zh-CN" sz="4000" dirty="0"/>
              <a:t>Index</a:t>
            </a:r>
            <a:endParaRPr lang="zh-CN" altLang="en-US" sz="4000" dirty="0"/>
          </a:p>
        </p:txBody>
      </p:sp>
    </p:spTree>
    <p:custDataLst>
      <p:tags r:id="rId1"/>
    </p:custDataLst>
    <p:extLst>
      <p:ext uri="{BB962C8B-B14F-4D97-AF65-F5344CB8AC3E}">
        <p14:creationId xmlns:p14="http://schemas.microsoft.com/office/powerpoint/2010/main" val="1097282763"/>
      </p:ext>
    </p:ext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第一PPT，www.1ppt.com">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aufbqqkd">
      <a:majorFont>
        <a:latin typeface="印品黑体"/>
        <a:ea typeface="印品黑体"/>
        <a:cs typeface=""/>
      </a:majorFont>
      <a:minorFont>
        <a:latin typeface="印品黑体"/>
        <a:ea typeface="印品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字魂58号-创中黑"/>
        <a:font script="Hant" typeface="新細明體"/>
        <a:font script="Arab" typeface="字魂58号-创中黑"/>
        <a:font script="Hebr" typeface="字魂58号-创中黑"/>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8号-创中黑"/>
        <a:font script="Uigh" typeface="Microsoft Uighur"/>
        <a:font script="Geor" typeface="Sylfaen"/>
      </a:majorFont>
      <a:minorFont>
        <a:latin typeface="字魂58号-创中黑"/>
        <a:ea typeface=""/>
        <a:cs typeface=""/>
        <a:font script="Jpan" typeface="ＭＳ Ｐゴシック"/>
        <a:font script="Hang" typeface="맑은 고딕"/>
        <a:font script="Hans" typeface="字魂58号-创中黑"/>
        <a:font script="Hant" typeface="新細明體"/>
        <a:font script="Arab" typeface="字魂58号-创中黑"/>
        <a:font script="Hebr" typeface="字魂58号-创中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8号-创中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字魂58号-创中黑"/>
        <a:font script="Hant" typeface="新細明體"/>
        <a:font script="Arab" typeface="字魂58号-创中黑"/>
        <a:font script="Hebr" typeface="字魂58号-创中黑"/>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8号-创中黑"/>
        <a:font script="Uigh" typeface="Microsoft Uighur"/>
        <a:font script="Geor" typeface="Sylfaen"/>
      </a:majorFont>
      <a:minorFont>
        <a:latin typeface="字魂58号-创中黑"/>
        <a:ea typeface=""/>
        <a:cs typeface=""/>
        <a:font script="Jpan" typeface="ＭＳ Ｐゴシック"/>
        <a:font script="Hang" typeface="맑은 고딕"/>
        <a:font script="Hans" typeface="字魂58号-创中黑"/>
        <a:font script="Hant" typeface="新細明體"/>
        <a:font script="Arab" typeface="字魂58号-创中黑"/>
        <a:font script="Hebr" typeface="字魂58号-创中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8号-创中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2547</Words>
  <Application>Microsoft Office PowerPoint</Application>
  <PresentationFormat>宽屏</PresentationFormat>
  <Paragraphs>261</Paragraphs>
  <Slides>21</Slides>
  <Notes>20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21</vt:i4>
      </vt:variant>
    </vt:vector>
  </HeadingPairs>
  <TitlesOfParts>
    <vt:vector size="35" baseType="lpstr">
      <vt:lpstr>-apple-system</vt:lpstr>
      <vt:lpstr>JetBrains Mono</vt:lpstr>
      <vt:lpstr>Söhne</vt:lpstr>
      <vt:lpstr>宋体</vt:lpstr>
      <vt:lpstr>微软雅黑</vt:lpstr>
      <vt:lpstr>印品黑体</vt:lpstr>
      <vt:lpstr>字魂58号-创中黑</vt:lpstr>
      <vt:lpstr>Arial</vt:lpstr>
      <vt:lpstr>Calibri</vt:lpstr>
      <vt:lpstr>Roboto</vt:lpstr>
      <vt:lpstr>Times New Roman</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dc:title>
  <dc:creator>第一PPT</dc:creator>
  <cp:keywords>www.1ppt.com</cp:keywords>
  <dc:description>www.1ppt.com</dc:description>
  <cp:lastModifiedBy>振宇 何</cp:lastModifiedBy>
  <cp:revision>182</cp:revision>
  <dcterms:created xsi:type="dcterms:W3CDTF">2019-06-19T02:08:00Z</dcterms:created>
  <dcterms:modified xsi:type="dcterms:W3CDTF">2024-01-03T09:21:11Z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B4AE9B0121AE45DF9EE267AE54A73820</vt:lpwstr>
  </property>
  <property fmtid="{D5CDD505-2E9C-101B-9397-08002B2CF9AE}" pid="4" name="KSOSaveFontToCloudKey">
    <vt:lpwstr>0_btnclosed</vt:lpwstr>
  </property>
</Properties>
</file>